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ontserrat" panose="02000505000000020004" pitchFamily="2" charset="0"/>
      <p:regular r:id="rId24"/>
      <p:bold r:id="rId25"/>
      <p:italic r:id="rId26"/>
      <p:boldItalic r:id="rId27"/>
    </p:embeddedFont>
    <p:embeddedFont>
      <p:font typeface="Montserrat Black" panose="00000A00000000000000" pitchFamily="50" charset="0"/>
      <p:bold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EA"/>
    <a:srgbClr val="5E5457"/>
    <a:srgbClr val="F91206"/>
    <a:srgbClr val="212D64"/>
    <a:srgbClr val="5A586E"/>
    <a:srgbClr val="65575C"/>
    <a:srgbClr val="A8B3E3"/>
    <a:srgbClr val="FFF3F7"/>
    <a:srgbClr val="435A85"/>
    <a:srgbClr val="594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7E3EF62C-BEB4-4AAB-A6B4-C196B16210EE}"/>
    <pc:docChg chg="modSld">
      <pc:chgData name="Presentation Point" userId="f45ce91d846791e9" providerId="LiveId" clId="{7E3EF62C-BEB4-4AAB-A6B4-C196B16210EE}" dt="2019-10-03T12:29:31.248" v="3" actId="20577"/>
      <pc:docMkLst>
        <pc:docMk/>
      </pc:docMkLst>
      <pc:sldChg chg="modSp">
        <pc:chgData name="Presentation Point" userId="f45ce91d846791e9" providerId="LiveId" clId="{7E3EF62C-BEB4-4AAB-A6B4-C196B16210EE}" dt="2019-10-03T12:29:31.248" v="3" actId="20577"/>
        <pc:sldMkLst>
          <pc:docMk/>
          <pc:sldMk cId="3453105445" sldId="264"/>
        </pc:sldMkLst>
        <pc:spChg chg="mod">
          <ac:chgData name="Presentation Point" userId="f45ce91d846791e9" providerId="LiveId" clId="{7E3EF62C-BEB4-4AAB-A6B4-C196B16210EE}" dt="2019-10-03T12:29:31.248" v="3" actId="20577"/>
          <ac:spMkLst>
            <pc:docMk/>
            <pc:sldMk cId="3453105445" sldId="264"/>
            <ac:spMk id="7" creationId="{5BD1D8D4-C04B-49EC-8D1F-EDB2858D8CC5}"/>
          </ac:spMkLst>
        </pc:spChg>
      </pc:sldChg>
    </pc:docChg>
  </pc:docChgLst>
  <pc:docChgLst>
    <pc:chgData name="Bram Dupont" userId="9042b1d383435627" providerId="LiveId" clId="{F6221A8F-6AB0-4FF9-9CED-4EB4E30AEECA}"/>
    <pc:docChg chg="modSld">
      <pc:chgData name="Bram Dupont" userId="9042b1d383435627" providerId="LiveId" clId="{F6221A8F-6AB0-4FF9-9CED-4EB4E30AEECA}" dt="2019-09-23T18:27:23.680" v="2" actId="403"/>
      <pc:docMkLst>
        <pc:docMk/>
      </pc:docMkLst>
      <pc:sldChg chg="modSp">
        <pc:chgData name="Bram Dupont" userId="9042b1d383435627" providerId="LiveId" clId="{F6221A8F-6AB0-4FF9-9CED-4EB4E30AEECA}" dt="2019-09-23T18:27:23.680" v="2" actId="403"/>
        <pc:sldMkLst>
          <pc:docMk/>
          <pc:sldMk cId="962566605" sldId="268"/>
        </pc:sldMkLst>
        <pc:spChg chg="mod">
          <ac:chgData name="Bram Dupont" userId="9042b1d383435627" providerId="LiveId" clId="{F6221A8F-6AB0-4FF9-9CED-4EB4E30AEECA}" dt="2019-09-23T18:27:23.680" v="2" actId="403"/>
          <ac:spMkLst>
            <pc:docMk/>
            <pc:sldMk cId="962566605" sldId="268"/>
            <ac:spMk id="6" creationId="{B91D0A82-4E96-4604-834C-665EE8CE56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0DB88-D71D-46C3-A6DE-CA1076780445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153A8-8232-4573-B9B3-B8EECCEA5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https://stock.adobe.com/au/images/truck-and-skyline/77366582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96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https://stock.adobe.com/images/business-people-negotiating-at-boardroom-behind-closed-doors/249826261?prev_url=detail</a:t>
            </a:r>
          </a:p>
          <a:p>
            <a:r>
              <a:rPr lang="en-US" dirty="0"/>
              <a:t>17.https://stock.adobe.com/images/middle-aged-smiling-company-ceo-happy-team-leader-or-successful-business-man-looking-at-camera-posing-in-office-happy-professional-manager-confident-coach-or-friendly-male-boss-headshot-portrait/226258251</a:t>
            </a:r>
          </a:p>
          <a:p>
            <a:r>
              <a:rPr lang="en-US" dirty="0"/>
              <a:t>18.https://stock.adobe.com/images/happy-smiling-ceo-manager-at-office-space-possibly-real-estate-lawyer-non-profit-marketing/157631844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18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https://stock.adobe.com/images/goldfish-jumping-improvement-and-career-concept/61026517</a:t>
            </a:r>
          </a:p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32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https://stock.adobe.com/images/young-asian-developers-working-in-their-start-up-home-office-with-brainstorming/175164813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5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https://stock.adobe.com/images/young-business-team-receiving-award-prize-at-best-business-project-competition-event-business-and-entrepreneurship-award-ceremony-theme-focus-on-unrecognizable-people-in-audience/272670831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7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https://www.cleanpng.com/png-businessperson-management-skeppsbron-skatt-ab-orga-2151712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87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3.https://i.pinimg.com/originals/1c/a3/65/1ca3657ba4b5c78705568f19d97d1fe9.jpg</a:t>
            </a:r>
          </a:p>
          <a:p>
            <a:r>
              <a:rPr lang="en-US" dirty="0"/>
              <a:t>4.https://www.agilevelocity.com/media/AGILE-cargo-box.png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https://pixabay.com/photos/truck-lorry-transportation-1030846/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6.https://unsplash.com/photos/JWaXthlA9Cc</a:t>
            </a:r>
          </a:p>
          <a:p>
            <a:r>
              <a:rPr lang="en-US" dirty="0"/>
              <a:t>7.https://unsplash.com/photos/GK8x_XCcDZg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https://www.aacesoft.com/hubfs/Inventory%20Management5.jpg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5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10.https://stock.adobe.com/images/helpline-operators-with-headphones-working-in-call-</a:t>
            </a:r>
            <a:r>
              <a:rPr lang="en-US" dirty="0" err="1"/>
              <a:t>centre</a:t>
            </a:r>
            <a:r>
              <a:rPr lang="en-US" dirty="0"/>
              <a:t>/205882281</a:t>
            </a:r>
          </a:p>
          <a:p>
            <a:r>
              <a:rPr lang="en-US" dirty="0"/>
              <a:t>11.https://es.123rf.com/photo_24490202_en-el-administrador-de-almac%C3%A9n-comprobar-cajas.html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87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12.https://www.pexels.com/photo/white-airplane-1098745/</a:t>
            </a:r>
          </a:p>
          <a:p>
            <a:r>
              <a:rPr lang="en-US" dirty="0"/>
              <a:t>13.https://stock.adobe.com/images/working-together/202169920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6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https://www.cleanpng.com/png-world-map-wall-decal-globe-gold-world-map-5171702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153A8-8232-4573-B9B3-B8EECCEA5B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3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CB8C-4DFC-41BB-B00B-0A3D4887C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B14C1-0B9E-4555-98E9-951ABA91D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32D1D-7F46-4CD2-B20D-283866AB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40A49-02C1-464A-A7C2-BC83DC25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907DC-73C9-4735-94A8-3DC82432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5D49-DC5C-4A6F-9D05-5657925E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40496-88F6-40E4-BA02-5A3310F58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20DC0-A4B2-4617-9F18-82462D19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35C55-4DB7-4055-996D-524AB4A6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38B7-85C2-4484-BA1B-170B445E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3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5E86B-5DD2-4AEB-858B-6953C23E1E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D9E10-5579-4FB8-979F-AB3AFD223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9F6AF-0E40-4A0D-86C8-B096F535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CF692-C490-40EE-8609-278A54B4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18497-5126-4D85-A47B-8DD11B0CB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9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4AD3D-A8A7-4AA5-92F3-A7D219B4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178C0-E945-4FB2-8181-76E5F2906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526EE-3D06-41CE-93A8-67B62844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D82FD-EC08-41C5-9DB8-F5345B50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6E875-2B71-401C-9389-4AA44E97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6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5ECC6-E42B-4B1D-BCB9-92094D05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F11E9-398A-4A38-9AC7-890C67AAD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7E70-C9E4-4B70-9ECF-B6E2FE0A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66EAA-3545-4B3A-B97E-B2581E1FE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DE46C-8F27-4F7E-AA20-7CB0FBA9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2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52A5-89EE-48F8-92D5-B2789F3D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D9802-A989-4D9E-9ED0-6A53BD45A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486A4-883C-4767-B83B-5BC20FCBD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1F6BD-1BA9-4499-82EA-E5FA7BFA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BD43C-1C1C-4CE7-91E5-AD3AAB4F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A7922-8698-4932-A3AD-7D0E0177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6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01E06-1304-4740-95E2-38E9A039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E7CEC-F9C7-4120-919D-198D4633E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1C182-EB10-4B50-9F4F-3CAC3CE3C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F8DCD-9D5A-4043-8D85-C426F3E52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BF744-C68F-4AC1-8602-893537A94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7B45DE-351F-44FE-81DA-F848AF9D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431115-6C35-4A87-AF9B-80DDE6CF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871B32-BD18-4505-9E54-1CB74240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6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8D210-9080-4BAA-8742-563226A1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9DF7B-C369-4785-B552-BCC78413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59DD9-BA1B-4ECA-9D60-5F725ABA6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792BD-B188-490A-8159-3D46C87F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4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329ED-9AC1-465F-97C6-9D8CF596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77ADC6-1AE2-4008-8008-53A6CC40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9E28D-336A-4A44-8C36-82346850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3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A811-9335-4124-888B-90F75A1E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0F75D-A76C-4663-B9C4-B1C079F58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93ABE-3C23-4672-B8B7-8FBD015D2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361A1-03B6-44A2-9AC9-79A91616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641D0-E8EF-4649-97A8-F0105D7A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CAB7-7550-4828-92A2-3AD6F53A7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87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4CBE7-3818-402F-B7C0-8BBCA1FF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8DFD4E-E210-47B3-BE6C-34CB90CAB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32EEB-41FD-4D5B-B906-1D5011FCE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4B7FC-2A94-44EF-BF90-0A07076D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64DE6-01F8-494A-A2E0-ABD6595E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A4D56-569E-40ED-A851-8229256A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5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B21E24-2C02-43F2-BC0D-1026A401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55A5D-7CE5-4036-ABC5-952F3C5D9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50734-8BCA-4926-B950-738EE0143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9E8D-E724-493B-B003-7A3727CDABD8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D2355-F156-4B0F-AAC1-58C546ABE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257FB-E3AC-4BC7-A6A1-8EFFF6A24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A64C6-A650-4BD8-AFA8-709EE3B3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2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" y="-183057"/>
            <a:ext cx="12247912" cy="82673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33720" y="0"/>
            <a:ext cx="1223255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206D8-4E2F-49FA-A4E5-EC240E980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r="13257"/>
          <a:stretch/>
        </p:blipFill>
        <p:spPr>
          <a:xfrm>
            <a:off x="1986282" y="1085537"/>
            <a:ext cx="8219436" cy="46869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7436" y="1435120"/>
            <a:ext cx="8147015" cy="4686927"/>
          </a:xfrm>
          <a:prstGeom prst="rect">
            <a:avLst/>
          </a:prstGeom>
          <a:noFill/>
          <a:ln w="190500">
            <a:gradFill flip="none" rotWithShape="1">
              <a:gsLst>
                <a:gs pos="48000">
                  <a:srgbClr val="794A6F"/>
                </a:gs>
                <a:gs pos="0">
                  <a:srgbClr val="1074D0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D7C1E0-5F41-4DD1-A4F5-2C35A1ED02B4}"/>
              </a:ext>
            </a:extLst>
          </p:cNvPr>
          <p:cNvGrpSpPr/>
          <p:nvPr/>
        </p:nvGrpSpPr>
        <p:grpSpPr>
          <a:xfrm>
            <a:off x="4730081" y="2605215"/>
            <a:ext cx="2731838" cy="1647570"/>
            <a:chOff x="5137144" y="2757365"/>
            <a:chExt cx="2731838" cy="16475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88B3D9-1FDE-4269-824B-DFB334318AC2}"/>
                </a:ext>
              </a:extLst>
            </p:cNvPr>
            <p:cNvSpPr txBox="1"/>
            <p:nvPr/>
          </p:nvSpPr>
          <p:spPr>
            <a:xfrm>
              <a:off x="5137144" y="3699902"/>
              <a:ext cx="27318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Montserrat Black" panose="00000A00000000000000" pitchFamily="2" charset="0"/>
                </a:rPr>
                <a:t>TRANS</a:t>
              </a:r>
              <a:r>
                <a:rPr lang="en-US" sz="2400" b="1" dirty="0">
                  <a:latin typeface="Montserrat" panose="00000500000000000000" pitchFamily="2" charset="0"/>
                </a:rPr>
                <a:t>  </a:t>
              </a:r>
              <a:r>
                <a:rPr lang="en-US" sz="2000" b="1" dirty="0">
                  <a:solidFill>
                    <a:srgbClr val="2C6EB8"/>
                  </a:solidFill>
                  <a:latin typeface="Montserrat" panose="00000500000000000000" pitchFamily="2" charset="0"/>
                </a:rPr>
                <a:t>LOGISTIC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4FDDDF-C73E-409A-A19B-2CDFCDD29794}"/>
                </a:ext>
              </a:extLst>
            </p:cNvPr>
            <p:cNvSpPr txBox="1"/>
            <p:nvPr/>
          </p:nvSpPr>
          <p:spPr>
            <a:xfrm>
              <a:off x="5836422" y="4066381"/>
              <a:ext cx="11015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latin typeface="Montserrat" panose="00000500000000000000" pitchFamily="2" charset="0"/>
                </a:rPr>
                <a:t>INCORPORATED </a:t>
              </a:r>
            </a:p>
            <a:p>
              <a:pPr algn="ctr"/>
              <a:r>
                <a:rPr lang="en-US" sz="800" b="1" dirty="0">
                  <a:latin typeface="Montserrat" panose="00000500000000000000" pitchFamily="2" charset="0"/>
                </a:rPr>
                <a:t>COMPANY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1" t="25469" r="32771" b="29279"/>
            <a:stretch/>
          </p:blipFill>
          <p:spPr>
            <a:xfrm>
              <a:off x="5390866" y="2757365"/>
              <a:ext cx="1856095" cy="942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5064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97621-C6B1-4F8F-B407-12324E17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" t="3276" r="1434" b="19558"/>
          <a:stretch/>
        </p:blipFill>
        <p:spPr>
          <a:xfrm>
            <a:off x="362469" y="631371"/>
            <a:ext cx="11268169" cy="6052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DABC6F-511B-4B36-AD90-D60069B75CC8}"/>
              </a:ext>
            </a:extLst>
          </p:cNvPr>
          <p:cNvSpPr txBox="1"/>
          <p:nvPr/>
        </p:nvSpPr>
        <p:spPr>
          <a:xfrm>
            <a:off x="783988" y="287030"/>
            <a:ext cx="318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0575F"/>
                </a:solidFill>
                <a:latin typeface="Montserrat" panose="00000500000000000000" pitchFamily="2" charset="0"/>
              </a:rPr>
              <a:t>CASE STUDIES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915168" y="636078"/>
            <a:ext cx="3831772" cy="4561481"/>
          </a:xfrm>
          <a:prstGeom prst="rect">
            <a:avLst/>
          </a:prstGeom>
          <a:solidFill>
            <a:srgbClr val="FFF3F7"/>
          </a:solidFill>
          <a:ln w="152400">
            <a:gradFill flip="none" rotWithShape="1">
              <a:gsLst>
                <a:gs pos="0">
                  <a:srgbClr val="794A6F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69AFB-8F05-4566-AF7F-2E5759396CD1}"/>
              </a:ext>
            </a:extLst>
          </p:cNvPr>
          <p:cNvSpPr txBox="1"/>
          <p:nvPr/>
        </p:nvSpPr>
        <p:spPr>
          <a:xfrm>
            <a:off x="4322916" y="1998672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gradFill>
                  <a:gsLst>
                    <a:gs pos="0">
                      <a:srgbClr val="594978"/>
                    </a:gs>
                    <a:gs pos="99000">
                      <a:srgbClr val="E02030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ENERGY SAVING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7CE062-4678-4511-9393-23404059DBF1}"/>
              </a:ext>
            </a:extLst>
          </p:cNvPr>
          <p:cNvSpPr txBox="1"/>
          <p:nvPr/>
        </p:nvSpPr>
        <p:spPr>
          <a:xfrm>
            <a:off x="4429068" y="2796340"/>
            <a:ext cx="2803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435A85"/>
                </a:solidFill>
                <a:latin typeface="Montserrat" panose="00000500000000000000" pitchFamily="2" charset="0"/>
              </a:rPr>
              <a:t>Trans Logistics launches</a:t>
            </a:r>
          </a:p>
          <a:p>
            <a:r>
              <a:rPr lang="en-US" sz="1200" b="1" dirty="0">
                <a:solidFill>
                  <a:srgbClr val="435A85"/>
                </a:solidFill>
                <a:latin typeface="Montserrat" panose="00000500000000000000" pitchFamily="2" charset="0"/>
              </a:rPr>
              <a:t>Dual energy saving initiative for </a:t>
            </a:r>
          </a:p>
          <a:p>
            <a:r>
              <a:rPr lang="en-US" sz="1200" b="1" dirty="0">
                <a:solidFill>
                  <a:srgbClr val="435A85"/>
                </a:solidFill>
                <a:latin typeface="Montserrat" panose="00000500000000000000" pitchFamily="2" charset="0"/>
              </a:rPr>
              <a:t>Its fleet and warehousing</a:t>
            </a:r>
          </a:p>
        </p:txBody>
      </p:sp>
    </p:spTree>
    <p:extLst>
      <p:ext uri="{BB962C8B-B14F-4D97-AF65-F5344CB8AC3E}">
        <p14:creationId xmlns:p14="http://schemas.microsoft.com/office/powerpoint/2010/main" val="2575042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05250-6C6C-4B54-AD6E-B61C6D6E5A05}"/>
              </a:ext>
            </a:extLst>
          </p:cNvPr>
          <p:cNvSpPr txBox="1"/>
          <p:nvPr/>
        </p:nvSpPr>
        <p:spPr>
          <a:xfrm>
            <a:off x="8009547" y="1142869"/>
            <a:ext cx="3026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5575C"/>
                </a:solidFill>
                <a:latin typeface="Montserrat" panose="00000500000000000000" pitchFamily="2" charset="0"/>
              </a:rPr>
              <a:t>MANAGEMENT TEAM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A91E9F-0073-4E70-B8F5-67C8A1D6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r="37410"/>
          <a:stretch/>
        </p:blipFill>
        <p:spPr>
          <a:xfrm>
            <a:off x="7945396" y="2128325"/>
            <a:ext cx="3039762" cy="38029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67168" y="1977081"/>
            <a:ext cx="3534032" cy="4238367"/>
          </a:xfrm>
          <a:prstGeom prst="rect">
            <a:avLst/>
          </a:prstGeom>
          <a:noFill/>
          <a:ln w="127000">
            <a:gradFill flip="none" rotWithShape="1">
              <a:gsLst>
                <a:gs pos="48000">
                  <a:srgbClr val="794A6F"/>
                </a:gs>
                <a:gs pos="0">
                  <a:srgbClr val="1074D0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95166" y="1102811"/>
            <a:ext cx="4642462" cy="2326189"/>
          </a:xfrm>
          <a:prstGeom prst="rect">
            <a:avLst/>
          </a:prstGeom>
          <a:noFill/>
          <a:ln w="127000">
            <a:gradFill flip="none" rotWithShape="1">
              <a:gsLst>
                <a:gs pos="0">
                  <a:srgbClr val="FF1E0E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58ACC-9764-482F-AEC6-5AF1272BC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4" t="9613" r="16809" b="11234"/>
          <a:stretch/>
        </p:blipFill>
        <p:spPr>
          <a:xfrm>
            <a:off x="1322172" y="2174789"/>
            <a:ext cx="2903839" cy="3756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BA4996-5B15-48A6-9046-0A5951624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5395" r="40422" b="27437"/>
          <a:stretch/>
        </p:blipFill>
        <p:spPr>
          <a:xfrm>
            <a:off x="4559643" y="457199"/>
            <a:ext cx="2990336" cy="22382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9500" y="2809162"/>
            <a:ext cx="2996658" cy="485698"/>
          </a:xfrm>
          <a:prstGeom prst="rect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Montserrat" panose="00000500000000000000" pitchFamily="2" charset="0"/>
            </a:endParaRPr>
          </a:p>
          <a:p>
            <a:pPr algn="ctr"/>
            <a:r>
              <a:rPr lang="en-US" sz="2800" b="1" dirty="0">
                <a:latin typeface="Montserrat" panose="00000500000000000000" pitchFamily="2" charset="0"/>
              </a:rPr>
              <a:t>Peter Parker</a:t>
            </a:r>
          </a:p>
          <a:p>
            <a:pPr algn="ctr"/>
            <a:endParaRPr lang="en-US" sz="2800" b="1" dirty="0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9643" y="3408590"/>
            <a:ext cx="2990337" cy="873939"/>
          </a:xfrm>
          <a:prstGeom prst="rect">
            <a:avLst/>
          </a:prstGeom>
          <a:solidFill>
            <a:srgbClr val="00B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Montserrat" panose="00000500000000000000" pitchFamily="2" charset="0"/>
              </a:rPr>
              <a:t>Was appointed president of</a:t>
            </a:r>
          </a:p>
          <a:p>
            <a:pPr algn="ctr"/>
            <a:r>
              <a:rPr lang="en-US" sz="1400" b="1" dirty="0">
                <a:latin typeface="Montserrat" panose="00000500000000000000" pitchFamily="2" charset="0"/>
              </a:rPr>
              <a:t>Company in 2003 and chief</a:t>
            </a:r>
          </a:p>
          <a:p>
            <a:pPr algn="ctr"/>
            <a:r>
              <a:rPr lang="en-US" sz="1400" b="1" dirty="0">
                <a:latin typeface="Montserrat" panose="00000500000000000000" pitchFamily="2" charset="0"/>
              </a:rPr>
              <a:t>Executive officer in 2004</a:t>
            </a:r>
          </a:p>
          <a:p>
            <a:pPr algn="ctr"/>
            <a:endParaRPr lang="en-US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1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r="351" b="11254"/>
          <a:stretch/>
        </p:blipFill>
        <p:spPr>
          <a:xfrm>
            <a:off x="931333" y="1473200"/>
            <a:ext cx="10295467" cy="4165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290CC-EA19-447C-A2AF-211C46B36CFB}"/>
              </a:ext>
            </a:extLst>
          </p:cNvPr>
          <p:cNvSpPr txBox="1"/>
          <p:nvPr/>
        </p:nvSpPr>
        <p:spPr>
          <a:xfrm>
            <a:off x="6801650" y="707618"/>
            <a:ext cx="4620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65575C"/>
                </a:solidFill>
                <a:latin typeface="Montserrat" panose="00000500000000000000" pitchFamily="2" charset="0"/>
              </a:rPr>
              <a:t>Company fosters a culture of diversity and inclusion in </a:t>
            </a:r>
          </a:p>
          <a:p>
            <a:pPr algn="r"/>
            <a:r>
              <a:rPr lang="en-US" sz="1200" b="1" dirty="0">
                <a:solidFill>
                  <a:srgbClr val="65575C"/>
                </a:solidFill>
                <a:latin typeface="Montserrat" panose="00000500000000000000" pitchFamily="2" charset="0"/>
              </a:rPr>
              <a:t>which all employees contribute creative ideas, seek</a:t>
            </a:r>
          </a:p>
          <a:p>
            <a:pPr algn="r"/>
            <a:r>
              <a:rPr lang="en-US" sz="1200" b="1" dirty="0">
                <a:solidFill>
                  <a:srgbClr val="65575C"/>
                </a:solidFill>
                <a:latin typeface="Montserrat" panose="00000500000000000000" pitchFamily="2" charset="0"/>
              </a:rPr>
              <a:t> challenges, and have the opportunity to grow</a:t>
            </a:r>
          </a:p>
        </p:txBody>
      </p:sp>
      <p:sp>
        <p:nvSpPr>
          <p:cNvPr id="9" name="Rectangle 8"/>
          <p:cNvSpPr/>
          <p:nvPr/>
        </p:nvSpPr>
        <p:spPr>
          <a:xfrm>
            <a:off x="1272308" y="1866600"/>
            <a:ext cx="5007934" cy="3378799"/>
          </a:xfrm>
          <a:prstGeom prst="rect">
            <a:avLst/>
          </a:prstGeom>
          <a:solidFill>
            <a:srgbClr val="A8B3E3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10800000">
            <a:off x="2392326" y="2009548"/>
            <a:ext cx="2216415" cy="2133227"/>
            <a:chOff x="5985164" y="2635215"/>
            <a:chExt cx="5334003" cy="3183698"/>
          </a:xfrm>
          <a:solidFill>
            <a:schemeClr val="bg1">
              <a:alpha val="64000"/>
            </a:schemeClr>
          </a:solidFill>
        </p:grpSpPr>
        <p:sp>
          <p:nvSpPr>
            <p:cNvPr id="11" name="Rectangle 10"/>
            <p:cNvSpPr/>
            <p:nvPr/>
          </p:nvSpPr>
          <p:spPr>
            <a:xfrm rot="5400000">
              <a:off x="4738354" y="3920742"/>
              <a:ext cx="3144981" cy="651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9465200" y="3926233"/>
              <a:ext cx="3144981" cy="5629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3906" y="5469802"/>
              <a:ext cx="5215261" cy="349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D0D2A9-93D5-43A8-A1FC-831133FA8CC1}"/>
              </a:ext>
            </a:extLst>
          </p:cNvPr>
          <p:cNvSpPr txBox="1"/>
          <p:nvPr/>
        </p:nvSpPr>
        <p:spPr>
          <a:xfrm>
            <a:off x="1506225" y="2561071"/>
            <a:ext cx="3943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gradFill>
                  <a:gsLst>
                    <a:gs pos="0">
                      <a:srgbClr val="7030A0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INNOVATIVE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07F2E-9D42-4AA4-A9A2-DCC9A3A2697D}"/>
              </a:ext>
            </a:extLst>
          </p:cNvPr>
          <p:cNvSpPr txBox="1"/>
          <p:nvPr/>
        </p:nvSpPr>
        <p:spPr>
          <a:xfrm>
            <a:off x="1506225" y="3385680"/>
            <a:ext cx="35557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91206"/>
                </a:solidFill>
                <a:latin typeface="Montserrat" panose="00000500000000000000" pitchFamily="2" charset="0"/>
              </a:rPr>
              <a:t>A key element of our company </a:t>
            </a:r>
          </a:p>
          <a:p>
            <a:r>
              <a:rPr lang="en-US" sz="1600" b="1" dirty="0">
                <a:solidFill>
                  <a:srgbClr val="F91206"/>
                </a:solidFill>
                <a:latin typeface="Montserrat" panose="00000500000000000000" pitchFamily="2" charset="0"/>
              </a:rPr>
              <a:t>Vision is to develop and </a:t>
            </a:r>
          </a:p>
          <a:p>
            <a:r>
              <a:rPr lang="en-US" sz="1600" b="1" dirty="0">
                <a:solidFill>
                  <a:srgbClr val="F91206"/>
                </a:solidFill>
                <a:latin typeface="Montserrat" panose="00000500000000000000" pitchFamily="2" charset="0"/>
              </a:rPr>
              <a:t>embrace emerging</a:t>
            </a:r>
          </a:p>
          <a:p>
            <a:r>
              <a:rPr lang="en-US" sz="1600" b="1" dirty="0">
                <a:solidFill>
                  <a:srgbClr val="F91206"/>
                </a:solidFill>
                <a:latin typeface="Montserrat" panose="00000500000000000000" pitchFamily="2" charset="0"/>
              </a:rPr>
              <a:t>Technologies and processes</a:t>
            </a:r>
          </a:p>
        </p:txBody>
      </p:sp>
    </p:spTree>
    <p:extLst>
      <p:ext uri="{BB962C8B-B14F-4D97-AF65-F5344CB8AC3E}">
        <p14:creationId xmlns:p14="http://schemas.microsoft.com/office/powerpoint/2010/main" val="1940104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C541B-9C7B-4684-91C9-E62355111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61" y="3311896"/>
            <a:ext cx="4994967" cy="2995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494850-0398-465A-802A-FD05991B2FDF}"/>
              </a:ext>
            </a:extLst>
          </p:cNvPr>
          <p:cNvSpPr txBox="1"/>
          <p:nvPr/>
        </p:nvSpPr>
        <p:spPr>
          <a:xfrm>
            <a:off x="2203307" y="1610628"/>
            <a:ext cx="40495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gradFill>
                  <a:gsLst>
                    <a:gs pos="0">
                      <a:srgbClr val="794A6F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Drive Continuous </a:t>
            </a:r>
          </a:p>
          <a:p>
            <a:r>
              <a:rPr lang="en-US" sz="3200" b="1" dirty="0">
                <a:gradFill>
                  <a:gsLst>
                    <a:gs pos="0">
                      <a:srgbClr val="794A6F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Improvements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D0A82-4E96-4604-834C-665EE8CE56F4}"/>
              </a:ext>
            </a:extLst>
          </p:cNvPr>
          <p:cNvSpPr txBox="1"/>
          <p:nvPr/>
        </p:nvSpPr>
        <p:spPr>
          <a:xfrm>
            <a:off x="2203307" y="2957953"/>
            <a:ext cx="35878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212D64"/>
                </a:solidFill>
                <a:latin typeface="Montserrat" panose="00000500000000000000" pitchFamily="2" charset="0"/>
              </a:rPr>
              <a:t>Logistics management is that part of the supply chain</a:t>
            </a:r>
          </a:p>
          <a:p>
            <a:r>
              <a:rPr lang="en-US" sz="1000" b="1" dirty="0">
                <a:solidFill>
                  <a:srgbClr val="212D64"/>
                </a:solidFill>
                <a:latin typeface="Montserrat" panose="00000500000000000000" pitchFamily="2" charset="0"/>
              </a:rPr>
              <a:t>Which plans, implements and controls the efficient and</a:t>
            </a:r>
          </a:p>
          <a:p>
            <a:r>
              <a:rPr lang="en-US" sz="1000" b="1" dirty="0">
                <a:solidFill>
                  <a:srgbClr val="212D64"/>
                </a:solidFill>
                <a:latin typeface="Montserrat" panose="00000500000000000000" pitchFamily="2" charset="0"/>
              </a:rPr>
              <a:t>Effective forward and reverse flow and </a:t>
            </a:r>
          </a:p>
          <a:p>
            <a:r>
              <a:rPr lang="en-US" sz="1000" b="1" dirty="0">
                <a:solidFill>
                  <a:srgbClr val="212D64"/>
                </a:solidFill>
                <a:latin typeface="Montserrat" panose="00000500000000000000" pitchFamily="2" charset="0"/>
              </a:rPr>
              <a:t>storage of goods – between the point of origin and</a:t>
            </a:r>
          </a:p>
          <a:p>
            <a:r>
              <a:rPr lang="en-US" sz="1000" b="1" dirty="0">
                <a:solidFill>
                  <a:srgbClr val="212D64"/>
                </a:solidFill>
                <a:latin typeface="Montserrat" panose="00000500000000000000" pitchFamily="2" charset="0"/>
              </a:rPr>
              <a:t>The point of consumption.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0" y="1257300"/>
            <a:ext cx="8796830" cy="3971925"/>
          </a:xfrm>
          <a:prstGeom prst="rect">
            <a:avLst/>
          </a:prstGeom>
          <a:noFill/>
          <a:ln w="215900">
            <a:gradFill flip="none" rotWithShape="1">
              <a:gsLst>
                <a:gs pos="48000">
                  <a:srgbClr val="794A6F"/>
                </a:gs>
                <a:gs pos="0">
                  <a:srgbClr val="1074D0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6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DED48-2481-4DD7-A4E1-D82318AEA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2930" r="9140" b="21091"/>
          <a:stretch/>
        </p:blipFill>
        <p:spPr>
          <a:xfrm>
            <a:off x="0" y="0"/>
            <a:ext cx="12178146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396276" cy="6858000"/>
          </a:xfrm>
          <a:custGeom>
            <a:avLst/>
            <a:gdLst>
              <a:gd name="connsiteX0" fmla="*/ 0 w 9375494"/>
              <a:gd name="connsiteY0" fmla="*/ 0 h 6858000"/>
              <a:gd name="connsiteX1" fmla="*/ 9375494 w 9375494"/>
              <a:gd name="connsiteY1" fmla="*/ 0 h 6858000"/>
              <a:gd name="connsiteX2" fmla="*/ 9375494 w 9375494"/>
              <a:gd name="connsiteY2" fmla="*/ 6858000 h 6858000"/>
              <a:gd name="connsiteX3" fmla="*/ 0 w 9375494"/>
              <a:gd name="connsiteY3" fmla="*/ 6858000 h 6858000"/>
              <a:gd name="connsiteX4" fmla="*/ 0 w 9375494"/>
              <a:gd name="connsiteY4" fmla="*/ 0 h 6858000"/>
              <a:gd name="connsiteX0" fmla="*/ 0 w 9375494"/>
              <a:gd name="connsiteY0" fmla="*/ 0 h 6858000"/>
              <a:gd name="connsiteX1" fmla="*/ 4757195 w 9375494"/>
              <a:gd name="connsiteY1" fmla="*/ 104172 h 6858000"/>
              <a:gd name="connsiteX2" fmla="*/ 9375494 w 9375494"/>
              <a:gd name="connsiteY2" fmla="*/ 6858000 h 6858000"/>
              <a:gd name="connsiteX3" fmla="*/ 0 w 9375494"/>
              <a:gd name="connsiteY3" fmla="*/ 6858000 h 6858000"/>
              <a:gd name="connsiteX4" fmla="*/ 0 w 9375494"/>
              <a:gd name="connsiteY4" fmla="*/ 0 h 6858000"/>
              <a:gd name="connsiteX0" fmla="*/ 0 w 9375494"/>
              <a:gd name="connsiteY0" fmla="*/ 57873 h 6915873"/>
              <a:gd name="connsiteX1" fmla="*/ 4595149 w 9375494"/>
              <a:gd name="connsiteY1" fmla="*/ 0 h 6915873"/>
              <a:gd name="connsiteX2" fmla="*/ 9375494 w 9375494"/>
              <a:gd name="connsiteY2" fmla="*/ 6915873 h 6915873"/>
              <a:gd name="connsiteX3" fmla="*/ 0 w 9375494"/>
              <a:gd name="connsiteY3" fmla="*/ 6915873 h 6915873"/>
              <a:gd name="connsiteX4" fmla="*/ 0 w 9375494"/>
              <a:gd name="connsiteY4" fmla="*/ 57873 h 6915873"/>
              <a:gd name="connsiteX0" fmla="*/ 0 w 9375494"/>
              <a:gd name="connsiteY0" fmla="*/ 0 h 6858000"/>
              <a:gd name="connsiteX1" fmla="*/ 4653023 w 9375494"/>
              <a:gd name="connsiteY1" fmla="*/ 0 h 6858000"/>
              <a:gd name="connsiteX2" fmla="*/ 9375494 w 9375494"/>
              <a:gd name="connsiteY2" fmla="*/ 6858000 h 6858000"/>
              <a:gd name="connsiteX3" fmla="*/ 0 w 9375494"/>
              <a:gd name="connsiteY3" fmla="*/ 6858000 h 6858000"/>
              <a:gd name="connsiteX4" fmla="*/ 0 w 93754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5494" h="6858000">
                <a:moveTo>
                  <a:pt x="0" y="0"/>
                </a:moveTo>
                <a:lnTo>
                  <a:pt x="4653023" y="0"/>
                </a:lnTo>
                <a:lnTo>
                  <a:pt x="937549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2000">
                <a:srgbClr val="794A6F"/>
              </a:gs>
              <a:gs pos="17000">
                <a:srgbClr val="1074D0"/>
              </a:gs>
              <a:gs pos="99000">
                <a:srgbClr val="FF1415"/>
              </a:gs>
            </a:gsLst>
            <a:lin ang="10800000" scaled="1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A37CC-A168-4010-9B7C-B8FD4F64A03D}"/>
              </a:ext>
            </a:extLst>
          </p:cNvPr>
          <p:cNvSpPr txBox="1"/>
          <p:nvPr/>
        </p:nvSpPr>
        <p:spPr>
          <a:xfrm>
            <a:off x="2135543" y="2090783"/>
            <a:ext cx="3196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CB3D0-8DD2-48A9-B5B2-35ACB2BC3E22}"/>
              </a:ext>
            </a:extLst>
          </p:cNvPr>
          <p:cNvSpPr txBox="1"/>
          <p:nvPr/>
        </p:nvSpPr>
        <p:spPr>
          <a:xfrm>
            <a:off x="2135543" y="2971936"/>
            <a:ext cx="4240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DRIVING CLIENT’S COMPETITIVENESS</a:t>
            </a:r>
          </a:p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TAKES INTO FIRST PLACE AT </a:t>
            </a:r>
          </a:p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PRESTIGIOUS BUSINESS AWARDS.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982133"/>
            <a:ext cx="5734756" cy="3228624"/>
          </a:xfrm>
          <a:prstGeom prst="rect">
            <a:avLst/>
          </a:prstGeom>
          <a:noFill/>
          <a:ln w="152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99000">
                  <a:schemeClr val="bg1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5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1A7B3-F20B-4A01-928B-3A95D836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t="8235" r="8457" b="8748"/>
          <a:stretch/>
        </p:blipFill>
        <p:spPr>
          <a:xfrm>
            <a:off x="1176198" y="2604497"/>
            <a:ext cx="2015463" cy="1881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B0BEE-4102-46AE-B14C-F6D45CB01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57" y="2604497"/>
            <a:ext cx="1881838" cy="1881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CD43AC-BC2F-4F8E-95ED-2DE5F657E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4591" r="5171" b="5227"/>
          <a:stretch>
            <a:fillRect/>
          </a:stretch>
        </p:blipFill>
        <p:spPr>
          <a:xfrm>
            <a:off x="5108029" y="2604496"/>
            <a:ext cx="1813034" cy="1824321"/>
          </a:xfrm>
          <a:custGeom>
            <a:avLst/>
            <a:gdLst>
              <a:gd name="connsiteX0" fmla="*/ 1131443 w 2262886"/>
              <a:gd name="connsiteY0" fmla="*/ 0 h 2276974"/>
              <a:gd name="connsiteX1" fmla="*/ 2262886 w 2262886"/>
              <a:gd name="connsiteY1" fmla="*/ 1138487 h 2276974"/>
              <a:gd name="connsiteX2" fmla="*/ 1131443 w 2262886"/>
              <a:gd name="connsiteY2" fmla="*/ 2276974 h 2276974"/>
              <a:gd name="connsiteX3" fmla="*/ 0 w 2262886"/>
              <a:gd name="connsiteY3" fmla="*/ 1138487 h 2276974"/>
              <a:gd name="connsiteX4" fmla="*/ 1131443 w 2262886"/>
              <a:gd name="connsiteY4" fmla="*/ 0 h 227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2886" h="2276974">
                <a:moveTo>
                  <a:pt x="1131443" y="0"/>
                </a:moveTo>
                <a:cubicBezTo>
                  <a:pt x="1756322" y="0"/>
                  <a:pt x="2262886" y="509718"/>
                  <a:pt x="2262886" y="1138487"/>
                </a:cubicBezTo>
                <a:cubicBezTo>
                  <a:pt x="2262886" y="1767256"/>
                  <a:pt x="1756322" y="2276974"/>
                  <a:pt x="1131443" y="2276974"/>
                </a:cubicBezTo>
                <a:cubicBezTo>
                  <a:pt x="506564" y="2276974"/>
                  <a:pt x="0" y="1767256"/>
                  <a:pt x="0" y="1138487"/>
                </a:cubicBezTo>
                <a:cubicBezTo>
                  <a:pt x="0" y="509718"/>
                  <a:pt x="506564" y="0"/>
                  <a:pt x="1131443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B32767-BD42-4F7B-9FE6-AFF2AE7276A9}"/>
              </a:ext>
            </a:extLst>
          </p:cNvPr>
          <p:cNvSpPr txBox="1"/>
          <p:nvPr/>
        </p:nvSpPr>
        <p:spPr>
          <a:xfrm>
            <a:off x="1197954" y="758444"/>
            <a:ext cx="10246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gradFill>
                  <a:gsLst>
                    <a:gs pos="42000">
                      <a:srgbClr val="794A6F"/>
                    </a:gs>
                    <a:gs pos="17000">
                      <a:srgbClr val="1074D0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JOIN US IN SOCIAL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4027A-5EDA-472F-9ABF-42EF964B36C4}"/>
              </a:ext>
            </a:extLst>
          </p:cNvPr>
          <p:cNvSpPr txBox="1"/>
          <p:nvPr/>
        </p:nvSpPr>
        <p:spPr>
          <a:xfrm>
            <a:off x="3191661" y="4980059"/>
            <a:ext cx="5658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E5457"/>
                </a:solidFill>
                <a:latin typeface="Montserrat" panose="00000500000000000000" pitchFamily="2" charset="0"/>
              </a:rPr>
              <a:t>LEARN ABOUT INNOVATION AND </a:t>
            </a:r>
          </a:p>
          <a:p>
            <a:pPr algn="ctr"/>
            <a:r>
              <a:rPr lang="en-US" sz="2400" b="1" dirty="0">
                <a:solidFill>
                  <a:srgbClr val="5E5457"/>
                </a:solidFill>
                <a:latin typeface="Montserrat" panose="00000500000000000000" pitchFamily="2" charset="0"/>
              </a:rPr>
              <a:t>NEWS FIRST</a:t>
            </a:r>
          </a:p>
        </p:txBody>
      </p:sp>
    </p:spTree>
    <p:extLst>
      <p:ext uri="{BB962C8B-B14F-4D97-AF65-F5344CB8AC3E}">
        <p14:creationId xmlns:p14="http://schemas.microsoft.com/office/powerpoint/2010/main" val="221536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523BB-1C23-4BE1-B8FB-F2D2C466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" b="19968"/>
          <a:stretch/>
        </p:blipFill>
        <p:spPr>
          <a:xfrm>
            <a:off x="4435925" y="-8945"/>
            <a:ext cx="60293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681834-E3B5-4E14-9E33-C22A5E650D19}"/>
              </a:ext>
            </a:extLst>
          </p:cNvPr>
          <p:cNvSpPr txBox="1"/>
          <p:nvPr/>
        </p:nvSpPr>
        <p:spPr>
          <a:xfrm>
            <a:off x="2464301" y="2049780"/>
            <a:ext cx="3278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5471"/>
                </a:solidFill>
                <a:latin typeface="Montserrat" panose="00000500000000000000" pitchFamily="2" charset="0"/>
              </a:rPr>
              <a:t>Inject innovation,</a:t>
            </a:r>
          </a:p>
          <a:p>
            <a:r>
              <a:rPr lang="en-US" b="1" dirty="0">
                <a:solidFill>
                  <a:srgbClr val="4D5471"/>
                </a:solidFill>
                <a:latin typeface="Montserrat" panose="00000500000000000000" pitchFamily="2" charset="0"/>
              </a:rPr>
              <a:t>Inspiration and </a:t>
            </a:r>
          </a:p>
          <a:p>
            <a:r>
              <a:rPr lang="en-US" b="1" dirty="0">
                <a:solidFill>
                  <a:srgbClr val="4D5471"/>
                </a:solidFill>
                <a:latin typeface="Montserrat" panose="00000500000000000000" pitchFamily="2" charset="0"/>
              </a:rPr>
              <a:t>foresight into your career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0991" y="1211828"/>
            <a:ext cx="8994259" cy="4416453"/>
          </a:xfrm>
          <a:prstGeom prst="rect">
            <a:avLst/>
          </a:prstGeom>
          <a:noFill/>
          <a:ln w="190500">
            <a:gradFill flip="none" rotWithShape="1">
              <a:gsLst>
                <a:gs pos="48000">
                  <a:srgbClr val="794A6F"/>
                </a:gs>
                <a:gs pos="0">
                  <a:srgbClr val="1074D0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6929F-F527-492E-ABC0-856DC5E0AC30}"/>
              </a:ext>
            </a:extLst>
          </p:cNvPr>
          <p:cNvSpPr txBox="1"/>
          <p:nvPr/>
        </p:nvSpPr>
        <p:spPr>
          <a:xfrm>
            <a:off x="1223928" y="840506"/>
            <a:ext cx="4193777" cy="1200329"/>
          </a:xfrm>
          <a:prstGeom prst="rect">
            <a:avLst/>
          </a:prstGeom>
          <a:solidFill>
            <a:srgbClr val="FFF4FA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ontserrat" panose="00000500000000000000" pitchFamily="2" charset="0"/>
              </a:rPr>
              <a:t>EMPLOYMENT </a:t>
            </a:r>
          </a:p>
          <a:p>
            <a:r>
              <a:rPr lang="en-US" sz="3600" b="1" dirty="0">
                <a:solidFill>
                  <a:srgbClr val="FF0000"/>
                </a:solidFill>
                <a:latin typeface="Montserrat" panose="00000500000000000000" pitchFamily="2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16683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6B299-75BE-495F-89DF-D84C06050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4" b="91408" l="8313" r="94743">
                        <a14:foregroundMark x1="21638" y1="91408" x2="21638" y2="91408"/>
                        <a14:foregroundMark x1="79829" y1="49726" x2="79829" y2="49726"/>
                        <a14:foregroundMark x1="83374" y1="53382" x2="83374" y2="53382"/>
                        <a14:foregroundMark x1="88875" y1="67093" x2="88875" y2="67093"/>
                        <a14:foregroundMark x1="94743" y1="79525" x2="94743" y2="79525"/>
                        <a14:foregroundMark x1="30807" y1="21389" x2="30807" y2="21389"/>
                        <a14:foregroundMark x1="26650" y1="20841" x2="26650" y2="20841"/>
                        <a14:foregroundMark x1="15526" y1="22486" x2="15526" y2="22486"/>
                        <a14:foregroundMark x1="9902" y1="22852" x2="9658" y2="29250"/>
                        <a14:foregroundMark x1="22372" y1="20841" x2="35941" y2="20475"/>
                        <a14:foregroundMark x1="42421" y1="18830" x2="33863" y2="21389"/>
                        <a14:foregroundMark x1="33863" y1="21389" x2="31663" y2="20841"/>
                        <a14:foregroundMark x1="41443" y1="17733" x2="45966" y2="213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897"/>
          <a:stretch/>
        </p:blipFill>
        <p:spPr>
          <a:xfrm>
            <a:off x="6096000" y="1013863"/>
            <a:ext cx="6074979" cy="483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0ADEE-2A78-4E66-80FB-240AA326B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00" b="91667" l="10000" r="90000">
                        <a14:foregroundMark x1="48333" y1="9500" x2="48333" y2="9500"/>
                        <a14:foregroundMark x1="56667" y1="91667" x2="56667" y2="916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49" y="2722143"/>
            <a:ext cx="3437562" cy="343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45EE2A-C169-4953-A058-F7536D2C2348}"/>
              </a:ext>
            </a:extLst>
          </p:cNvPr>
          <p:cNvSpPr txBox="1"/>
          <p:nvPr/>
        </p:nvSpPr>
        <p:spPr>
          <a:xfrm>
            <a:off x="1642767" y="1050742"/>
            <a:ext cx="3318537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gradFill flip="none" rotWithShape="1">
                  <a:gsLst>
                    <a:gs pos="0">
                      <a:srgbClr val="FF1E0E"/>
                    </a:gs>
                    <a:gs pos="100000">
                      <a:srgbClr val="316EBC"/>
                    </a:gs>
                  </a:gsLst>
                  <a:lin ang="0" scaled="1"/>
                  <a:tileRect/>
                </a:gradFill>
                <a:latin typeface="Montserrat" panose="00000500000000000000" pitchFamily="2" charset="0"/>
              </a:rPr>
              <a:t>ISO certification </a:t>
            </a:r>
          </a:p>
          <a:p>
            <a:r>
              <a:rPr lang="en-US" sz="2800" b="1" dirty="0">
                <a:gradFill flip="none" rotWithShape="1">
                  <a:gsLst>
                    <a:gs pos="0">
                      <a:srgbClr val="FF1E0E"/>
                    </a:gs>
                    <a:gs pos="100000">
                      <a:srgbClr val="316EBC"/>
                    </a:gs>
                  </a:gsLst>
                  <a:lin ang="0" scaled="1"/>
                  <a:tileRect/>
                </a:gradFill>
                <a:latin typeface="Montserrat" panose="00000500000000000000" pitchFamily="2" charset="0"/>
              </a:rPr>
              <a:t>for Trans Cargo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E3D55-1674-4954-A285-CCED8A977238}"/>
              </a:ext>
            </a:extLst>
          </p:cNvPr>
          <p:cNvSpPr txBox="1"/>
          <p:nvPr/>
        </p:nvSpPr>
        <p:spPr>
          <a:xfrm>
            <a:off x="1151973" y="4135517"/>
            <a:ext cx="29177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Trans cargo, a division of 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Trans Logistics, has achieved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ISO 22000 certification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250" y="735173"/>
            <a:ext cx="4472609" cy="3253504"/>
          </a:xfrm>
          <a:prstGeom prst="rect">
            <a:avLst/>
          </a:prstGeom>
          <a:noFill/>
          <a:ln w="190500">
            <a:gradFill flip="none" rotWithShape="1">
              <a:gsLst>
                <a:gs pos="0">
                  <a:srgbClr val="FF1E0E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3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0040" y="571500"/>
            <a:ext cx="5744214" cy="3117632"/>
          </a:xfrm>
          <a:prstGeom prst="rect">
            <a:avLst/>
          </a:prstGeom>
          <a:noFill/>
          <a:ln w="127000">
            <a:gradFill flip="none" rotWithShape="1">
              <a:gsLst>
                <a:gs pos="48000">
                  <a:srgbClr val="794A6F"/>
                </a:gs>
                <a:gs pos="0">
                  <a:srgbClr val="1074D0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BB0E6-675A-421A-9756-F863DA6B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0" t="7038" r="15400" b="11648"/>
          <a:stretch/>
        </p:blipFill>
        <p:spPr>
          <a:xfrm>
            <a:off x="1087731" y="571500"/>
            <a:ext cx="4021406" cy="5867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DB631C-CF48-4150-AA93-77F4CCEAAA69}"/>
              </a:ext>
            </a:extLst>
          </p:cNvPr>
          <p:cNvSpPr txBox="1"/>
          <p:nvPr/>
        </p:nvSpPr>
        <p:spPr>
          <a:xfrm>
            <a:off x="7654495" y="866071"/>
            <a:ext cx="27879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gradFill>
                  <a:gsLst>
                    <a:gs pos="100000">
                      <a:srgbClr val="794A6F"/>
                    </a:gs>
                    <a:gs pos="0">
                      <a:srgbClr val="1074D0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FREIGHT AND</a:t>
            </a:r>
          </a:p>
          <a:p>
            <a:pPr algn="r"/>
            <a:r>
              <a:rPr lang="en-US" sz="2800" b="1" dirty="0">
                <a:gradFill>
                  <a:gsLst>
                    <a:gs pos="100000">
                      <a:srgbClr val="794A6F"/>
                    </a:gs>
                    <a:gs pos="0">
                      <a:srgbClr val="1074D0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E4E45-2F9A-4F5E-8D71-AFBC350FD50B}"/>
              </a:ext>
            </a:extLst>
          </p:cNvPr>
          <p:cNvSpPr txBox="1"/>
          <p:nvPr/>
        </p:nvSpPr>
        <p:spPr>
          <a:xfrm>
            <a:off x="5735547" y="1824778"/>
            <a:ext cx="4775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gradFill>
                  <a:gsLst>
                    <a:gs pos="48000">
                      <a:srgbClr val="794A6F"/>
                    </a:gs>
                    <a:gs pos="0">
                      <a:srgbClr val="1074D0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TRANS LOGISTICS PROVIDE FREIGHT AND</a:t>
            </a:r>
          </a:p>
          <a:p>
            <a:pPr algn="r"/>
            <a:r>
              <a:rPr lang="en-US" sz="1200" b="1" dirty="0">
                <a:gradFill>
                  <a:gsLst>
                    <a:gs pos="48000">
                      <a:srgbClr val="794A6F"/>
                    </a:gs>
                    <a:gs pos="0">
                      <a:srgbClr val="1074D0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TRANSPORT SOLUTIONS THAT ARE THE CORNERSTONES</a:t>
            </a:r>
          </a:p>
          <a:p>
            <a:pPr algn="r"/>
            <a:r>
              <a:rPr lang="en-US" sz="1200" b="1" dirty="0">
                <a:gradFill>
                  <a:gsLst>
                    <a:gs pos="48000">
                      <a:srgbClr val="794A6F"/>
                    </a:gs>
                    <a:gs pos="0">
                      <a:srgbClr val="1074D0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OF OUR CLIENTS’ LEANS, GREEN,</a:t>
            </a:r>
          </a:p>
          <a:p>
            <a:pPr algn="r"/>
            <a:r>
              <a:rPr lang="en-US" sz="1200" b="1" dirty="0">
                <a:gradFill>
                  <a:gsLst>
                    <a:gs pos="48000">
                      <a:srgbClr val="794A6F"/>
                    </a:gs>
                    <a:gs pos="0">
                      <a:srgbClr val="1074D0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EFFICIENT AND SUSTAINABLE SUPPLY CHAINS.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D20E3-EF51-425A-850C-AF59F86E2469}"/>
              </a:ext>
            </a:extLst>
          </p:cNvPr>
          <p:cNvSpPr txBox="1"/>
          <p:nvPr/>
        </p:nvSpPr>
        <p:spPr>
          <a:xfrm>
            <a:off x="5598681" y="4284474"/>
            <a:ext cx="5198859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444D79"/>
                </a:solidFill>
                <a:latin typeface="Montserrat" panose="00000500000000000000" pitchFamily="2" charset="0"/>
              </a:rPr>
              <a:t>Our dedicated fleet comprises the complete range of vehicles,</a:t>
            </a:r>
          </a:p>
          <a:p>
            <a:r>
              <a:rPr lang="en-US" sz="1050" b="1" dirty="0">
                <a:solidFill>
                  <a:srgbClr val="444D79"/>
                </a:solidFill>
                <a:latin typeface="Montserrat" panose="00000500000000000000" pitchFamily="2" charset="0"/>
              </a:rPr>
              <a:t>including  taut liners, flat decks, </a:t>
            </a:r>
            <a:r>
              <a:rPr lang="en-US" sz="1050" b="1" dirty="0" err="1">
                <a:solidFill>
                  <a:srgbClr val="444D79"/>
                </a:solidFill>
                <a:latin typeface="Montserrat" panose="00000500000000000000" pitchFamily="2" charset="0"/>
              </a:rPr>
              <a:t>pantechnicons</a:t>
            </a:r>
            <a:r>
              <a:rPr lang="en-US" sz="1050" b="1" dirty="0">
                <a:solidFill>
                  <a:srgbClr val="444D79"/>
                </a:solidFill>
                <a:latin typeface="Montserrat" panose="00000500000000000000" pitchFamily="2" charset="0"/>
              </a:rPr>
              <a:t>, trailers, rigid vehicles, </a:t>
            </a:r>
          </a:p>
          <a:p>
            <a:r>
              <a:rPr lang="en-US" sz="1050" b="1" dirty="0">
                <a:solidFill>
                  <a:srgbClr val="444D79"/>
                </a:solidFill>
                <a:latin typeface="Montserrat" panose="00000500000000000000" pitchFamily="2" charset="0"/>
              </a:rPr>
              <a:t>Tippers and refrigerated trucks.</a:t>
            </a:r>
          </a:p>
          <a:p>
            <a:r>
              <a:rPr lang="en-US" sz="1050" b="1" dirty="0">
                <a:solidFill>
                  <a:srgbClr val="444D79"/>
                </a:solidFill>
                <a:latin typeface="Montserrat" panose="00000500000000000000" pitchFamily="2" charset="0"/>
              </a:rPr>
              <a:t>We lead the logistics industry in environmental terms,</a:t>
            </a:r>
          </a:p>
          <a:p>
            <a:r>
              <a:rPr lang="en-US" sz="1050" b="1" dirty="0">
                <a:solidFill>
                  <a:srgbClr val="444D79"/>
                </a:solidFill>
                <a:latin typeface="Montserrat" panose="00000500000000000000" pitchFamily="2" charset="0"/>
              </a:rPr>
              <a:t>With innovations like the state-of-the-art eco Fridge,</a:t>
            </a:r>
          </a:p>
          <a:p>
            <a:r>
              <a:rPr lang="en-US" sz="1050" b="1" dirty="0">
                <a:solidFill>
                  <a:srgbClr val="444D79"/>
                </a:solidFill>
                <a:latin typeface="Montserrat" panose="00000500000000000000" pitchFamily="2" charset="0"/>
              </a:rPr>
              <a:t>Which utilizes a nitrogen ecosystem.</a:t>
            </a:r>
          </a:p>
        </p:txBody>
      </p:sp>
    </p:spTree>
    <p:extLst>
      <p:ext uri="{BB962C8B-B14F-4D97-AF65-F5344CB8AC3E}">
        <p14:creationId xmlns:p14="http://schemas.microsoft.com/office/powerpoint/2010/main" val="2301665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FB65D-43DB-4479-AA50-DC567516AF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-82" r="317" b="1647"/>
          <a:stretch/>
        </p:blipFill>
        <p:spPr>
          <a:xfrm>
            <a:off x="5808133" y="1540933"/>
            <a:ext cx="5317068" cy="325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11649-E5EF-4475-9F37-5E48E497E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1" r="615" b="25846"/>
          <a:stretch/>
        </p:blipFill>
        <p:spPr>
          <a:xfrm>
            <a:off x="1083733" y="1534418"/>
            <a:ext cx="4639734" cy="4764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904130-CEB2-4728-869E-1C41AB33889E}"/>
              </a:ext>
            </a:extLst>
          </p:cNvPr>
          <p:cNvSpPr txBox="1"/>
          <p:nvPr/>
        </p:nvSpPr>
        <p:spPr>
          <a:xfrm>
            <a:off x="6474568" y="244573"/>
            <a:ext cx="4650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gradFill>
                  <a:gsLst>
                    <a:gs pos="100000">
                      <a:srgbClr val="794A6F"/>
                    </a:gs>
                    <a:gs pos="0">
                      <a:srgbClr val="1074D0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Warehousing and </a:t>
            </a:r>
          </a:p>
          <a:p>
            <a:pPr algn="r"/>
            <a:r>
              <a:rPr lang="en-US" sz="3600" b="1" dirty="0">
                <a:gradFill>
                  <a:gsLst>
                    <a:gs pos="100000">
                      <a:srgbClr val="794A6F"/>
                    </a:gs>
                    <a:gs pos="0">
                      <a:srgbClr val="1074D0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DCBC7-8C7E-4FF6-AD45-3CE8086E3BDF}"/>
              </a:ext>
            </a:extLst>
          </p:cNvPr>
          <p:cNvSpPr txBox="1"/>
          <p:nvPr/>
        </p:nvSpPr>
        <p:spPr>
          <a:xfrm>
            <a:off x="5808133" y="4963292"/>
            <a:ext cx="51905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444D79"/>
                </a:solidFill>
                <a:latin typeface="Montserrat" panose="00000500000000000000" pitchFamily="2" charset="0"/>
              </a:rPr>
              <a:t>We provide fit-for-purpose and client specific warehouse storage solutions by managing and operating  customized storage space.</a:t>
            </a:r>
          </a:p>
          <a:p>
            <a:r>
              <a:rPr lang="en-US" sz="1000" b="1" dirty="0">
                <a:solidFill>
                  <a:srgbClr val="444D79"/>
                </a:solidFill>
                <a:latin typeface="Montserrat" panose="00000500000000000000" pitchFamily="2" charset="0"/>
              </a:rPr>
              <a:t>Our world-class facilities are operated by trained employees</a:t>
            </a:r>
          </a:p>
          <a:p>
            <a:r>
              <a:rPr lang="en-US" sz="1000" b="1" dirty="0">
                <a:solidFill>
                  <a:srgbClr val="444D79"/>
                </a:solidFill>
                <a:latin typeface="Montserrat" panose="00000500000000000000" pitchFamily="2" charset="0"/>
              </a:rPr>
              <a:t>who are enabled by advanced technology systems,</a:t>
            </a:r>
          </a:p>
          <a:p>
            <a:r>
              <a:rPr lang="en-US" sz="1000" b="1" dirty="0">
                <a:solidFill>
                  <a:srgbClr val="444D79"/>
                </a:solidFill>
                <a:latin typeface="Montserrat" panose="00000500000000000000" pitchFamily="2" charset="0"/>
              </a:rPr>
              <a:t>and deploy safe and purpose-built material handling </a:t>
            </a:r>
          </a:p>
        </p:txBody>
      </p:sp>
    </p:spTree>
    <p:extLst>
      <p:ext uri="{BB962C8B-B14F-4D97-AF65-F5344CB8AC3E}">
        <p14:creationId xmlns:p14="http://schemas.microsoft.com/office/powerpoint/2010/main" val="377963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206D8-4E2F-49FA-A4E5-EC240E980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t="17984" r="10395" b="30008"/>
          <a:stretch/>
        </p:blipFill>
        <p:spPr>
          <a:xfrm>
            <a:off x="1139686" y="2076506"/>
            <a:ext cx="9912627" cy="3886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7930" y="2719173"/>
            <a:ext cx="6018035" cy="2727470"/>
          </a:xfrm>
          <a:prstGeom prst="rect">
            <a:avLst/>
          </a:prstGeom>
          <a:noFill/>
          <a:ln w="165100">
            <a:gradFill flip="none" rotWithShape="1">
              <a:gsLst>
                <a:gs pos="0">
                  <a:srgbClr val="FF1E0E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8B3D9-1FDE-4269-824B-DFB334318AC2}"/>
              </a:ext>
            </a:extLst>
          </p:cNvPr>
          <p:cNvSpPr txBox="1"/>
          <p:nvPr/>
        </p:nvSpPr>
        <p:spPr>
          <a:xfrm>
            <a:off x="6228523" y="3162274"/>
            <a:ext cx="3816625" cy="1077218"/>
          </a:xfrm>
          <a:prstGeom prst="rect">
            <a:avLst/>
          </a:prstGeom>
          <a:solidFill>
            <a:srgbClr val="FFF3F7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gradFill>
                  <a:gsLst>
                    <a:gs pos="0">
                      <a:srgbClr val="FF1E0E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Managed</a:t>
            </a:r>
          </a:p>
          <a:p>
            <a:pPr algn="r"/>
            <a:r>
              <a:rPr lang="en-US" sz="3200" b="1" dirty="0">
                <a:gradFill>
                  <a:gsLst>
                    <a:gs pos="0">
                      <a:srgbClr val="FF1E0E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Logistics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C5D65A-99C0-4524-86D7-684257A87490}"/>
              </a:ext>
            </a:extLst>
          </p:cNvPr>
          <p:cNvSpPr txBox="1"/>
          <p:nvPr/>
        </p:nvSpPr>
        <p:spPr>
          <a:xfrm>
            <a:off x="4558228" y="1308792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Logistics management is that part of the supply chain which, implements and</a:t>
            </a:r>
          </a:p>
          <a:p>
            <a:pPr algn="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Controls the effect and effectiveness forward and reverse flow and</a:t>
            </a:r>
          </a:p>
          <a:p>
            <a:pPr algn="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Storage of goods- between the point of origin and point of consumption</a:t>
            </a:r>
          </a:p>
        </p:txBody>
      </p:sp>
    </p:spTree>
    <p:extLst>
      <p:ext uri="{BB962C8B-B14F-4D97-AF65-F5344CB8AC3E}">
        <p14:creationId xmlns:p14="http://schemas.microsoft.com/office/powerpoint/2010/main" val="4194752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25954" y="4223657"/>
            <a:ext cx="2158075" cy="21336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46B9F-7243-4B6D-BAFB-C48622C78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 t="13659" r="9172" b="2772"/>
          <a:stretch/>
        </p:blipFill>
        <p:spPr>
          <a:xfrm>
            <a:off x="914400" y="1763486"/>
            <a:ext cx="4702630" cy="4593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A2854-DAA8-48E5-A7A5-14D9255D5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t="6685" r="15959" b="5485"/>
          <a:stretch/>
        </p:blipFill>
        <p:spPr>
          <a:xfrm>
            <a:off x="9143054" y="4223657"/>
            <a:ext cx="2135251" cy="2171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1BC93B-8540-42FE-9BFB-B229BDF93B47}"/>
              </a:ext>
            </a:extLst>
          </p:cNvPr>
          <p:cNvSpPr txBox="1"/>
          <p:nvPr/>
        </p:nvSpPr>
        <p:spPr>
          <a:xfrm>
            <a:off x="6228262" y="4691379"/>
            <a:ext cx="2144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Agency</a:t>
            </a:r>
          </a:p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And</a:t>
            </a:r>
          </a:p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Distributorship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9FC36-6A38-4A19-B9E7-902297BA6E26}"/>
              </a:ext>
            </a:extLst>
          </p:cNvPr>
          <p:cNvSpPr txBox="1"/>
          <p:nvPr/>
        </p:nvSpPr>
        <p:spPr>
          <a:xfrm>
            <a:off x="6359970" y="2328176"/>
            <a:ext cx="45865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gradFill>
                  <a:gsLst>
                    <a:gs pos="100000">
                      <a:srgbClr val="794A6F"/>
                    </a:gs>
                    <a:gs pos="0">
                      <a:srgbClr val="1074D0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DEMAND DRIVEN ROUTE</a:t>
            </a:r>
          </a:p>
          <a:p>
            <a:r>
              <a:rPr lang="en-US" sz="2600" b="1" dirty="0">
                <a:gradFill>
                  <a:gsLst>
                    <a:gs pos="100000">
                      <a:srgbClr val="794A6F"/>
                    </a:gs>
                    <a:gs pos="0">
                      <a:srgbClr val="1074D0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TO MARKET FULFILMENT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F33E2-13B5-4D16-9181-B2738F2CAFC4}"/>
              </a:ext>
            </a:extLst>
          </p:cNvPr>
          <p:cNvSpPr txBox="1"/>
          <p:nvPr/>
        </p:nvSpPr>
        <p:spPr>
          <a:xfrm>
            <a:off x="6228262" y="649090"/>
            <a:ext cx="4976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948D8E"/>
                </a:solidFill>
                <a:latin typeface="Montserrat" panose="00000500000000000000" pitchFamily="2" charset="0"/>
              </a:rPr>
              <a:t>Trans Logistics design and manages integrated</a:t>
            </a:r>
          </a:p>
          <a:p>
            <a:pPr algn="r"/>
            <a:r>
              <a:rPr lang="en-US" sz="1200" b="1" dirty="0">
                <a:solidFill>
                  <a:srgbClr val="948D8E"/>
                </a:solidFill>
                <a:latin typeface="Montserrat" panose="00000500000000000000" pitchFamily="2" charset="0"/>
              </a:rPr>
              <a:t>Operating procedures, supporting both the planning and</a:t>
            </a:r>
          </a:p>
          <a:p>
            <a:pPr algn="r"/>
            <a:r>
              <a:rPr lang="en-US" sz="1200" b="1" dirty="0">
                <a:solidFill>
                  <a:srgbClr val="948D8E"/>
                </a:solidFill>
                <a:latin typeface="Montserrat" panose="00000500000000000000" pitchFamily="2" charset="0"/>
              </a:rPr>
              <a:t>Execution of the distribution process with parallel</a:t>
            </a:r>
          </a:p>
          <a:p>
            <a:pPr algn="r"/>
            <a:r>
              <a:rPr lang="en-US" sz="1200" b="1" dirty="0">
                <a:solidFill>
                  <a:srgbClr val="948D8E"/>
                </a:solidFill>
                <a:latin typeface="Montserrat" panose="00000500000000000000" pitchFamily="2" charset="0"/>
              </a:rPr>
              <a:t>quality control systems intended to ensure order fulfilment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25953" y="1778051"/>
            <a:ext cx="5152351" cy="2170779"/>
          </a:xfrm>
          <a:prstGeom prst="rect">
            <a:avLst/>
          </a:prstGeom>
          <a:noFill/>
          <a:ln w="127000">
            <a:gradFill flip="none" rotWithShape="1">
              <a:gsLst>
                <a:gs pos="100000">
                  <a:srgbClr val="794A6F"/>
                </a:gs>
                <a:gs pos="0">
                  <a:srgbClr val="1074D0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59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1B99D-1F1E-4579-9D35-49B4D49DA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44" y="2903220"/>
            <a:ext cx="5420037" cy="2378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85842-94B8-411D-AE20-72850C496C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r="34388" b="1567"/>
          <a:stretch/>
        </p:blipFill>
        <p:spPr>
          <a:xfrm>
            <a:off x="1051560" y="1371600"/>
            <a:ext cx="4777740" cy="4754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8136BD-2298-4E08-B2BC-48ACEA20E030}"/>
              </a:ext>
            </a:extLst>
          </p:cNvPr>
          <p:cNvSpPr txBox="1"/>
          <p:nvPr/>
        </p:nvSpPr>
        <p:spPr>
          <a:xfrm>
            <a:off x="7118973" y="1279029"/>
            <a:ext cx="455765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b="1" dirty="0">
                <a:solidFill>
                  <a:srgbClr val="296FC4"/>
                </a:solidFill>
                <a:latin typeface="Montserrat" panose="00000500000000000000" pitchFamily="2" charset="0"/>
              </a:rPr>
              <a:t>ADVISORY SERVICES</a:t>
            </a:r>
          </a:p>
          <a:p>
            <a:pPr algn="r"/>
            <a:r>
              <a:rPr lang="en-US" sz="2600" b="1" dirty="0">
                <a:solidFill>
                  <a:srgbClr val="296FC4"/>
                </a:solidFill>
                <a:latin typeface="Montserrat" panose="00000500000000000000" pitchFamily="2" charset="0"/>
              </a:rPr>
              <a:t>TECHNOLOGY SERVICES </a:t>
            </a:r>
          </a:p>
          <a:p>
            <a:pPr algn="r"/>
            <a:r>
              <a:rPr lang="en-US" sz="2600" b="1" dirty="0">
                <a:solidFill>
                  <a:srgbClr val="296FC4"/>
                </a:solidFill>
                <a:latin typeface="Montserrat" panose="00000500000000000000" pitchFamily="2" charset="0"/>
              </a:rPr>
              <a:t>PEOPLE ENABLEMENT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1290AC-1A14-4DF7-A1B1-7B6B929E02E5}"/>
              </a:ext>
            </a:extLst>
          </p:cNvPr>
          <p:cNvSpPr txBox="1"/>
          <p:nvPr/>
        </p:nvSpPr>
        <p:spPr>
          <a:xfrm>
            <a:off x="648951" y="743577"/>
            <a:ext cx="3358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65575C"/>
                </a:solidFill>
                <a:latin typeface="Montserrat" panose="00000500000000000000" pitchFamily="2" charset="0"/>
              </a:rPr>
              <a:t>SUPPLY CHAIN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124D6-1748-4F00-8E11-AE6D0D8A56A3}"/>
              </a:ext>
            </a:extLst>
          </p:cNvPr>
          <p:cNvSpPr txBox="1"/>
          <p:nvPr/>
        </p:nvSpPr>
        <p:spPr>
          <a:xfrm>
            <a:off x="6441877" y="5454056"/>
            <a:ext cx="50567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The right solutions and services are</a:t>
            </a:r>
          </a:p>
          <a:p>
            <a:pPr algn="r"/>
            <a:r>
              <a:rPr lang="en-US" sz="1400" dirty="0"/>
              <a:t>Meaningless – without the right people to adopt,</a:t>
            </a:r>
          </a:p>
          <a:p>
            <a:pPr algn="r"/>
            <a:r>
              <a:rPr lang="en-US" sz="1400" dirty="0"/>
              <a:t>Implement and support them. At trans Logistics, </a:t>
            </a:r>
          </a:p>
          <a:p>
            <a:pPr algn="r"/>
            <a:r>
              <a:rPr lang="en-US" sz="1400" dirty="0"/>
              <a:t>we are committed to getting the best from out people – and yours.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2518" y="1611984"/>
            <a:ext cx="4642462" cy="4716664"/>
          </a:xfrm>
          <a:prstGeom prst="rect">
            <a:avLst/>
          </a:prstGeom>
          <a:noFill/>
          <a:ln w="190500">
            <a:gradFill flip="none" rotWithShape="1">
              <a:gsLst>
                <a:gs pos="0">
                  <a:srgbClr val="FF1E0E"/>
                </a:gs>
                <a:gs pos="99000">
                  <a:srgbClr val="FF1415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18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199"/>
            <a:ext cx="12192000" cy="6866945"/>
          </a:xfrm>
          <a:prstGeom prst="rect">
            <a:avLst/>
          </a:prstGeom>
          <a:solidFill>
            <a:srgbClr val="F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BD116-D77C-4686-8DF5-B4A9EA7CD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5277" r="28143" b="1531"/>
          <a:stretch/>
        </p:blipFill>
        <p:spPr>
          <a:xfrm>
            <a:off x="6677327" y="1149927"/>
            <a:ext cx="4046091" cy="4073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350BF8-C66A-49E3-94D8-0CCD5433FED3}"/>
              </a:ext>
            </a:extLst>
          </p:cNvPr>
          <p:cNvSpPr txBox="1"/>
          <p:nvPr/>
        </p:nvSpPr>
        <p:spPr>
          <a:xfrm>
            <a:off x="811153" y="598165"/>
            <a:ext cx="6013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gradFill>
                  <a:gsLst>
                    <a:gs pos="0">
                      <a:srgbClr val="754968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BUILDING INTEGRATED SPECIALIST </a:t>
            </a:r>
          </a:p>
          <a:p>
            <a:r>
              <a:rPr lang="en-US" sz="2400" b="1" dirty="0">
                <a:gradFill>
                  <a:gsLst>
                    <a:gs pos="0">
                      <a:srgbClr val="754968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CAPABILITIES IN A HIGHLY</a:t>
            </a:r>
          </a:p>
          <a:p>
            <a:r>
              <a:rPr lang="en-US" sz="2400" b="1" dirty="0">
                <a:gradFill>
                  <a:gsLst>
                    <a:gs pos="0">
                      <a:srgbClr val="754968"/>
                    </a:gs>
                    <a:gs pos="99000">
                      <a:srgbClr val="FF1415"/>
                    </a:gs>
                  </a:gsLst>
                  <a:lin ang="10800000" scaled="1"/>
                </a:gradFill>
                <a:latin typeface="Montserrat" panose="00000500000000000000" pitchFamily="2" charset="0"/>
              </a:rPr>
              <a:t>COMPETITIVE EUROPEAN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1D8D4-C04B-49EC-8D1F-EDB2858D8CC5}"/>
              </a:ext>
            </a:extLst>
          </p:cNvPr>
          <p:cNvSpPr txBox="1"/>
          <p:nvPr/>
        </p:nvSpPr>
        <p:spPr>
          <a:xfrm>
            <a:off x="838860" y="2373605"/>
            <a:ext cx="4501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65575C"/>
                </a:solidFill>
                <a:latin typeface="Montserrat" panose="00000500000000000000" pitchFamily="2" charset="0"/>
              </a:rPr>
              <a:t>In the European market, </a:t>
            </a:r>
            <a:r>
              <a:rPr lang="en-US" sz="1400" b="1" dirty="0" err="1">
                <a:solidFill>
                  <a:srgbClr val="65575C"/>
                </a:solidFill>
                <a:latin typeface="Montserrat" panose="00000500000000000000" pitchFamily="2" charset="0"/>
              </a:rPr>
              <a:t>translogistic</a:t>
            </a:r>
            <a:r>
              <a:rPr lang="en-US" sz="1400" b="1" dirty="0">
                <a:solidFill>
                  <a:srgbClr val="65575C"/>
                </a:solidFill>
                <a:latin typeface="Montserrat" panose="00000500000000000000" pitchFamily="2" charset="0"/>
              </a:rPr>
              <a:t> is </a:t>
            </a:r>
          </a:p>
          <a:p>
            <a:r>
              <a:rPr lang="en-US" sz="1400" b="1" dirty="0">
                <a:solidFill>
                  <a:srgbClr val="65575C"/>
                </a:solidFill>
                <a:latin typeface="Montserrat" panose="00000500000000000000" pitchFamily="2" charset="0"/>
              </a:rPr>
              <a:t>synonymous with a premium service provider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9817" y="4253346"/>
            <a:ext cx="4165035" cy="1122218"/>
          </a:xfrm>
          <a:prstGeom prst="rect">
            <a:avLst/>
          </a:prstGeom>
          <a:solidFill>
            <a:srgbClr val="E0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94" y="3631299"/>
            <a:ext cx="3287392" cy="21876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00763" y="2622717"/>
            <a:ext cx="5334002" cy="3183695"/>
            <a:chOff x="5985162" y="2635215"/>
            <a:chExt cx="5334002" cy="3183695"/>
          </a:xfrm>
          <a:gradFill>
            <a:gsLst>
              <a:gs pos="0">
                <a:srgbClr val="0768CA"/>
              </a:gs>
              <a:gs pos="99000">
                <a:srgbClr val="A63353"/>
              </a:gs>
            </a:gsLst>
            <a:lin ang="10800000" scaled="1"/>
          </a:gradFill>
        </p:grpSpPr>
        <p:sp>
          <p:nvSpPr>
            <p:cNvPr id="11" name="Rectangle 10"/>
            <p:cNvSpPr/>
            <p:nvPr/>
          </p:nvSpPr>
          <p:spPr>
            <a:xfrm rot="5400000">
              <a:off x="4641272" y="4017818"/>
              <a:ext cx="3144982" cy="4572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9504218" y="3965251"/>
              <a:ext cx="3144982" cy="4849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3902" y="5317725"/>
              <a:ext cx="5215262" cy="501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3105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725</Words>
  <Application>Microsoft Office PowerPoint</Application>
  <PresentationFormat>Widescreen</PresentationFormat>
  <Paragraphs>124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Montserrat</vt:lpstr>
      <vt:lpstr>Calibri</vt:lpstr>
      <vt:lpstr>Calibri Light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53</cp:revision>
  <dcterms:created xsi:type="dcterms:W3CDTF">2019-09-03T07:05:27Z</dcterms:created>
  <dcterms:modified xsi:type="dcterms:W3CDTF">2019-10-03T12:29:39Z</dcterms:modified>
  <cp:contentStatus/>
</cp:coreProperties>
</file>