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6"/>
  </p:notesMasterIdLst>
  <p:sldIdLst>
    <p:sldId id="256" r:id="rId2"/>
    <p:sldId id="257" r:id="rId3"/>
    <p:sldId id="258" r:id="rId4"/>
    <p:sldId id="259" r:id="rId5"/>
    <p:sldId id="262" r:id="rId6"/>
    <p:sldId id="261" r:id="rId7"/>
    <p:sldId id="260" r:id="rId8"/>
    <p:sldId id="263" r:id="rId9"/>
    <p:sldId id="264" r:id="rId10"/>
    <p:sldId id="265" r:id="rId11"/>
    <p:sldId id="266" r:id="rId12"/>
    <p:sldId id="267" r:id="rId13"/>
    <p:sldId id="268" r:id="rId14"/>
    <p:sldId id="269" r:id="rId15"/>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Calibri Light" panose="020F0302020204030204" pitchFamily="34" charset="0"/>
      <p:regular r:id="rId21"/>
      <p:italic r:id="rId22"/>
    </p:embeddedFont>
    <p:embeddedFont>
      <p:font typeface="Work Sans" panose="020B0604020202020204" charset="0"/>
      <p:regular r:id="rId23"/>
      <p:bold r:id="rId24"/>
      <p:italic r:id="rId25"/>
      <p:boldItalic r:id="rId26"/>
    </p:embeddedFont>
    <p:embeddedFont>
      <p:font typeface="Work Sans Light" panose="020B0604020202020204" charset="0"/>
      <p:regular r:id="rId27"/>
      <p:italic r:id="rId28"/>
    </p:embeddedFont>
    <p:embeddedFont>
      <p:font typeface="Work Sans SemiBold" panose="020B0604020202020204" charset="0"/>
      <p:bold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CEFFF"/>
    <a:srgbClr val="0E3255"/>
    <a:srgbClr val="FF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552BF2-ED7F-4A71-AC37-C9D9F5EA8A76}" v="15" dt="2019-09-20T15:30:03.4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59" autoAdjust="0"/>
    <p:restoredTop sz="92948" autoAdjust="0"/>
  </p:normalViewPr>
  <p:slideViewPr>
    <p:cSldViewPr snapToGrid="0">
      <p:cViewPr varScale="1">
        <p:scale>
          <a:sx n="91" d="100"/>
          <a:sy n="91" d="100"/>
        </p:scale>
        <p:origin x="84" y="4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m Dupont" userId="9042b1d383435627" providerId="LiveId" clId="{A7552BF2-ED7F-4A71-AC37-C9D9F5EA8A76}"/>
    <pc:docChg chg="undo modSld">
      <pc:chgData name="Bram Dupont" userId="9042b1d383435627" providerId="LiveId" clId="{A7552BF2-ED7F-4A71-AC37-C9D9F5EA8A76}" dt="2019-09-20T15:30:33.248" v="19" actId="1076"/>
      <pc:docMkLst>
        <pc:docMk/>
      </pc:docMkLst>
      <pc:sldChg chg="modSp">
        <pc:chgData name="Bram Dupont" userId="9042b1d383435627" providerId="LiveId" clId="{A7552BF2-ED7F-4A71-AC37-C9D9F5EA8A76}" dt="2019-09-20T15:14:05.304" v="0" actId="1076"/>
        <pc:sldMkLst>
          <pc:docMk/>
          <pc:sldMk cId="2841485461" sldId="256"/>
        </pc:sldMkLst>
        <pc:spChg chg="mod">
          <ac:chgData name="Bram Dupont" userId="9042b1d383435627" providerId="LiveId" clId="{A7552BF2-ED7F-4A71-AC37-C9D9F5EA8A76}" dt="2019-09-20T15:14:05.304" v="0" actId="1076"/>
          <ac:spMkLst>
            <pc:docMk/>
            <pc:sldMk cId="2841485461" sldId="256"/>
            <ac:spMk id="4" creationId="{00000000-0000-0000-0000-000000000000}"/>
          </ac:spMkLst>
        </pc:spChg>
      </pc:sldChg>
      <pc:sldChg chg="modSp">
        <pc:chgData name="Bram Dupont" userId="9042b1d383435627" providerId="LiveId" clId="{A7552BF2-ED7F-4A71-AC37-C9D9F5EA8A76}" dt="2019-09-20T15:23:16.289" v="1" actId="1076"/>
        <pc:sldMkLst>
          <pc:docMk/>
          <pc:sldMk cId="302842810" sldId="257"/>
        </pc:sldMkLst>
        <pc:grpChg chg="mod">
          <ac:chgData name="Bram Dupont" userId="9042b1d383435627" providerId="LiveId" clId="{A7552BF2-ED7F-4A71-AC37-C9D9F5EA8A76}" dt="2019-09-20T15:23:16.289" v="1" actId="1076"/>
          <ac:grpSpMkLst>
            <pc:docMk/>
            <pc:sldMk cId="302842810" sldId="257"/>
            <ac:grpSpMk id="15" creationId="{B2B4D9F2-EFC2-40AC-994F-9CBBF17A0526}"/>
          </ac:grpSpMkLst>
        </pc:grpChg>
      </pc:sldChg>
      <pc:sldChg chg="modSp">
        <pc:chgData name="Bram Dupont" userId="9042b1d383435627" providerId="LiveId" clId="{A7552BF2-ED7F-4A71-AC37-C9D9F5EA8A76}" dt="2019-09-20T15:24:39.374" v="9" actId="20577"/>
        <pc:sldMkLst>
          <pc:docMk/>
          <pc:sldMk cId="2345969318" sldId="262"/>
        </pc:sldMkLst>
        <pc:spChg chg="mod">
          <ac:chgData name="Bram Dupont" userId="9042b1d383435627" providerId="LiveId" clId="{A7552BF2-ED7F-4A71-AC37-C9D9F5EA8A76}" dt="2019-09-20T15:24:39.374" v="9" actId="20577"/>
          <ac:spMkLst>
            <pc:docMk/>
            <pc:sldMk cId="2345969318" sldId="262"/>
            <ac:spMk id="12" creationId="{C40D18D6-771A-486B-9812-2C3B7D5085A1}"/>
          </ac:spMkLst>
        </pc:spChg>
      </pc:sldChg>
      <pc:sldChg chg="modSp">
        <pc:chgData name="Bram Dupont" userId="9042b1d383435627" providerId="LiveId" clId="{A7552BF2-ED7F-4A71-AC37-C9D9F5EA8A76}" dt="2019-09-20T15:29:56.169" v="17" actId="20577"/>
        <pc:sldMkLst>
          <pc:docMk/>
          <pc:sldMk cId="1424587290" sldId="265"/>
        </pc:sldMkLst>
        <pc:spChg chg="mod">
          <ac:chgData name="Bram Dupont" userId="9042b1d383435627" providerId="LiveId" clId="{A7552BF2-ED7F-4A71-AC37-C9D9F5EA8A76}" dt="2019-09-20T15:28:48.601" v="13" actId="1076"/>
          <ac:spMkLst>
            <pc:docMk/>
            <pc:sldMk cId="1424587290" sldId="265"/>
            <ac:spMk id="10" creationId="{70A8602F-11E5-4DDB-B474-60E9F18ADAA0}"/>
          </ac:spMkLst>
        </pc:spChg>
        <pc:spChg chg="mod">
          <ac:chgData name="Bram Dupont" userId="9042b1d383435627" providerId="LiveId" clId="{A7552BF2-ED7F-4A71-AC37-C9D9F5EA8A76}" dt="2019-09-20T15:28:50.250" v="15" actId="20577"/>
          <ac:spMkLst>
            <pc:docMk/>
            <pc:sldMk cId="1424587290" sldId="265"/>
            <ac:spMk id="11" creationId="{A8FE6ACE-841E-4A39-9EED-350ED5DA29B5}"/>
          </ac:spMkLst>
        </pc:spChg>
        <pc:spChg chg="mod">
          <ac:chgData name="Bram Dupont" userId="9042b1d383435627" providerId="LiveId" clId="{A7552BF2-ED7F-4A71-AC37-C9D9F5EA8A76}" dt="2019-09-20T15:29:56.169" v="17" actId="20577"/>
          <ac:spMkLst>
            <pc:docMk/>
            <pc:sldMk cId="1424587290" sldId="265"/>
            <ac:spMk id="12" creationId="{0D68ADE3-85D9-4E54-A302-7BD83C064A21}"/>
          </ac:spMkLst>
        </pc:spChg>
      </pc:sldChg>
      <pc:sldChg chg="modSp">
        <pc:chgData name="Bram Dupont" userId="9042b1d383435627" providerId="LiveId" clId="{A7552BF2-ED7F-4A71-AC37-C9D9F5EA8A76}" dt="2019-09-20T15:30:03.426" v="18" actId="33524"/>
        <pc:sldMkLst>
          <pc:docMk/>
          <pc:sldMk cId="1451827937" sldId="266"/>
        </pc:sldMkLst>
        <pc:spChg chg="mod">
          <ac:chgData name="Bram Dupont" userId="9042b1d383435627" providerId="LiveId" clId="{A7552BF2-ED7F-4A71-AC37-C9D9F5EA8A76}" dt="2019-09-20T15:30:03.426" v="18" actId="33524"/>
          <ac:spMkLst>
            <pc:docMk/>
            <pc:sldMk cId="1451827937" sldId="266"/>
            <ac:spMk id="12" creationId="{EA3F4AF1-11A2-4DE9-A013-FBD930367BDF}"/>
          </ac:spMkLst>
        </pc:spChg>
      </pc:sldChg>
      <pc:sldChg chg="modSp">
        <pc:chgData name="Bram Dupont" userId="9042b1d383435627" providerId="LiveId" clId="{A7552BF2-ED7F-4A71-AC37-C9D9F5EA8A76}" dt="2019-09-20T15:30:33.248" v="19" actId="1076"/>
        <pc:sldMkLst>
          <pc:docMk/>
          <pc:sldMk cId="2665758373" sldId="269"/>
        </pc:sldMkLst>
        <pc:spChg chg="mod">
          <ac:chgData name="Bram Dupont" userId="9042b1d383435627" providerId="LiveId" clId="{A7552BF2-ED7F-4A71-AC37-C9D9F5EA8A76}" dt="2019-09-20T15:30:33.248" v="19" actId="1076"/>
          <ac:spMkLst>
            <pc:docMk/>
            <pc:sldMk cId="2665758373" sldId="269"/>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Work Sans SemiBold" pitchFamily="2"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Work Sans SemiBold" pitchFamily="2" charset="0"/>
              </a:defRPr>
            </a:lvl1pPr>
          </a:lstStyle>
          <a:p>
            <a:fld id="{190934F8-A34B-44C7-A9D4-9DE6AB7FAE25}" type="datetimeFigureOut">
              <a:rPr lang="en-US" smtClean="0"/>
              <a:pPr/>
              <a:t>9/20/2019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Work Sans SemiBold"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Work Sans SemiBold" pitchFamily="2" charset="0"/>
              </a:defRPr>
            </a:lvl1pPr>
          </a:lstStyle>
          <a:p>
            <a:fld id="{C7FC719D-EF8F-4617-A2B6-74C2BED4E8E0}" type="slidenum">
              <a:rPr lang="en-US" smtClean="0"/>
              <a:pPr/>
              <a:t>‹#›</a:t>
            </a:fld>
            <a:endParaRPr lang="en-US" dirty="0"/>
          </a:p>
        </p:txBody>
      </p:sp>
    </p:spTree>
    <p:extLst>
      <p:ext uri="{BB962C8B-B14F-4D97-AF65-F5344CB8AC3E}">
        <p14:creationId xmlns:p14="http://schemas.microsoft.com/office/powerpoint/2010/main" val="723405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Work Sans SemiBold" pitchFamily="2" charset="0"/>
        <a:ea typeface="+mn-ea"/>
        <a:cs typeface="+mn-cs"/>
      </a:defRPr>
    </a:lvl1pPr>
    <a:lvl2pPr marL="457200" algn="l" defTabSz="914400" rtl="0" eaLnBrk="1" latinLnBrk="0" hangingPunct="1">
      <a:defRPr sz="1200" kern="1200">
        <a:solidFill>
          <a:schemeClr val="tx1"/>
        </a:solidFill>
        <a:latin typeface="Work Sans SemiBold" pitchFamily="2" charset="0"/>
        <a:ea typeface="+mn-ea"/>
        <a:cs typeface="+mn-cs"/>
      </a:defRPr>
    </a:lvl2pPr>
    <a:lvl3pPr marL="914400" algn="l" defTabSz="914400" rtl="0" eaLnBrk="1" latinLnBrk="0" hangingPunct="1">
      <a:defRPr sz="1200" kern="1200">
        <a:solidFill>
          <a:schemeClr val="tx1"/>
        </a:solidFill>
        <a:latin typeface="Work Sans SemiBold" pitchFamily="2" charset="0"/>
        <a:ea typeface="+mn-ea"/>
        <a:cs typeface="+mn-cs"/>
      </a:defRPr>
    </a:lvl3pPr>
    <a:lvl4pPr marL="1371600" algn="l" defTabSz="914400" rtl="0" eaLnBrk="1" latinLnBrk="0" hangingPunct="1">
      <a:defRPr sz="1200" kern="1200">
        <a:solidFill>
          <a:schemeClr val="tx1"/>
        </a:solidFill>
        <a:latin typeface="Work Sans SemiBold" pitchFamily="2" charset="0"/>
        <a:ea typeface="+mn-ea"/>
        <a:cs typeface="+mn-cs"/>
      </a:defRPr>
    </a:lvl4pPr>
    <a:lvl5pPr marL="1828800" algn="l" defTabSz="914400" rtl="0" eaLnBrk="1" latinLnBrk="0" hangingPunct="1">
      <a:defRPr sz="1200" kern="1200">
        <a:solidFill>
          <a:schemeClr val="tx1"/>
        </a:solidFill>
        <a:latin typeface="Work Sans SemiBold"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pngfly.com/png-mlmtr7/download.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pngfly.com/png-3synux/download.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pngfly.com/png-gy7yst/download.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pngfly.com/png-6suznf/download.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ngfly.com/png-n2y9t8/download.htm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ngfly.com/png-j48pvq/download.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pngfly.com/png-6byty1/download.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pngfly.com/png-knmuvp/download.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pngfly.com/png-5dgsi5/"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pngfly.com/png-zjyuvn/download.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pngfly.com/png-d7zhte/download.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pngfly.com/png-tr83xh/download.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FC719D-EF8F-4617-A2B6-74C2BED4E8E0}" type="slidenum">
              <a:rPr lang="en-US" smtClean="0"/>
              <a:t>1</a:t>
            </a:fld>
            <a:endParaRPr lang="en-US"/>
          </a:p>
        </p:txBody>
      </p:sp>
    </p:spTree>
    <p:extLst>
      <p:ext uri="{BB962C8B-B14F-4D97-AF65-F5344CB8AC3E}">
        <p14:creationId xmlns:p14="http://schemas.microsoft.com/office/powerpoint/2010/main" val="1056990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https://www.pngfly.com/png-mlmtr7/download.html</a:t>
            </a:r>
            <a:endParaRPr lang="en-US" dirty="0"/>
          </a:p>
        </p:txBody>
      </p:sp>
      <p:sp>
        <p:nvSpPr>
          <p:cNvPr id="4" name="Slide Number Placeholder 3"/>
          <p:cNvSpPr>
            <a:spLocks noGrp="1"/>
          </p:cNvSpPr>
          <p:nvPr>
            <p:ph type="sldNum" sz="quarter" idx="10"/>
          </p:nvPr>
        </p:nvSpPr>
        <p:spPr/>
        <p:txBody>
          <a:bodyPr/>
          <a:lstStyle/>
          <a:p>
            <a:fld id="{C7FC719D-EF8F-4617-A2B6-74C2BED4E8E0}" type="slidenum">
              <a:rPr lang="en-US" smtClean="0"/>
              <a:t>10</a:t>
            </a:fld>
            <a:endParaRPr lang="en-US"/>
          </a:p>
        </p:txBody>
      </p:sp>
    </p:spTree>
    <p:extLst>
      <p:ext uri="{BB962C8B-B14F-4D97-AF65-F5344CB8AC3E}">
        <p14:creationId xmlns:p14="http://schemas.microsoft.com/office/powerpoint/2010/main" val="4237301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https://www.pngfly.com/png-3synux/download.html</a:t>
            </a:r>
            <a:endParaRPr lang="en-US" dirty="0"/>
          </a:p>
        </p:txBody>
      </p:sp>
      <p:sp>
        <p:nvSpPr>
          <p:cNvPr id="4" name="Slide Number Placeholder 3"/>
          <p:cNvSpPr>
            <a:spLocks noGrp="1"/>
          </p:cNvSpPr>
          <p:nvPr>
            <p:ph type="sldNum" sz="quarter" idx="10"/>
          </p:nvPr>
        </p:nvSpPr>
        <p:spPr/>
        <p:txBody>
          <a:bodyPr/>
          <a:lstStyle/>
          <a:p>
            <a:fld id="{C7FC719D-EF8F-4617-A2B6-74C2BED4E8E0}" type="slidenum">
              <a:rPr lang="en-US" smtClean="0"/>
              <a:t>11</a:t>
            </a:fld>
            <a:endParaRPr lang="en-US"/>
          </a:p>
        </p:txBody>
      </p:sp>
    </p:spTree>
    <p:extLst>
      <p:ext uri="{BB962C8B-B14F-4D97-AF65-F5344CB8AC3E}">
        <p14:creationId xmlns:p14="http://schemas.microsoft.com/office/powerpoint/2010/main" val="1826546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https://www.pngfly.com/png-gy7yst/download.html</a:t>
            </a:r>
            <a:endParaRPr lang="en-US" dirty="0"/>
          </a:p>
        </p:txBody>
      </p:sp>
      <p:sp>
        <p:nvSpPr>
          <p:cNvPr id="4" name="Slide Number Placeholder 3"/>
          <p:cNvSpPr>
            <a:spLocks noGrp="1"/>
          </p:cNvSpPr>
          <p:nvPr>
            <p:ph type="sldNum" sz="quarter" idx="10"/>
          </p:nvPr>
        </p:nvSpPr>
        <p:spPr/>
        <p:txBody>
          <a:bodyPr/>
          <a:lstStyle/>
          <a:p>
            <a:fld id="{C7FC719D-EF8F-4617-A2B6-74C2BED4E8E0}" type="slidenum">
              <a:rPr lang="en-US" smtClean="0"/>
              <a:t>12</a:t>
            </a:fld>
            <a:endParaRPr lang="en-US"/>
          </a:p>
        </p:txBody>
      </p:sp>
    </p:spTree>
    <p:extLst>
      <p:ext uri="{BB962C8B-B14F-4D97-AF65-F5344CB8AC3E}">
        <p14:creationId xmlns:p14="http://schemas.microsoft.com/office/powerpoint/2010/main" val="3613488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https://www.pngfly.com/png-6suznf/download.html</a:t>
            </a:r>
            <a:endParaRPr lang="en-US" dirty="0"/>
          </a:p>
        </p:txBody>
      </p:sp>
      <p:sp>
        <p:nvSpPr>
          <p:cNvPr id="4" name="Slide Number Placeholder 3"/>
          <p:cNvSpPr>
            <a:spLocks noGrp="1"/>
          </p:cNvSpPr>
          <p:nvPr>
            <p:ph type="sldNum" sz="quarter" idx="10"/>
          </p:nvPr>
        </p:nvSpPr>
        <p:spPr/>
        <p:txBody>
          <a:bodyPr/>
          <a:lstStyle/>
          <a:p>
            <a:fld id="{C7FC719D-EF8F-4617-A2B6-74C2BED4E8E0}" type="slidenum">
              <a:rPr lang="en-US" smtClean="0"/>
              <a:t>13</a:t>
            </a:fld>
            <a:endParaRPr lang="en-US"/>
          </a:p>
        </p:txBody>
      </p:sp>
    </p:spTree>
    <p:extLst>
      <p:ext uri="{BB962C8B-B14F-4D97-AF65-F5344CB8AC3E}">
        <p14:creationId xmlns:p14="http://schemas.microsoft.com/office/powerpoint/2010/main" val="4001986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FC719D-EF8F-4617-A2B6-74C2BED4E8E0}" type="slidenum">
              <a:rPr lang="en-US" smtClean="0"/>
              <a:t>14</a:t>
            </a:fld>
            <a:endParaRPr lang="en-US"/>
          </a:p>
        </p:txBody>
      </p:sp>
    </p:spTree>
    <p:extLst>
      <p:ext uri="{BB962C8B-B14F-4D97-AF65-F5344CB8AC3E}">
        <p14:creationId xmlns:p14="http://schemas.microsoft.com/office/powerpoint/2010/main" val="1056990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https://www.pngfly.com/png-n2y9t8/download.html</a:t>
            </a:r>
            <a:endParaRPr lang="en-US" dirty="0"/>
          </a:p>
        </p:txBody>
      </p:sp>
      <p:sp>
        <p:nvSpPr>
          <p:cNvPr id="4" name="Slide Number Placeholder 3"/>
          <p:cNvSpPr>
            <a:spLocks noGrp="1"/>
          </p:cNvSpPr>
          <p:nvPr>
            <p:ph type="sldNum" sz="quarter" idx="10"/>
          </p:nvPr>
        </p:nvSpPr>
        <p:spPr/>
        <p:txBody>
          <a:bodyPr/>
          <a:lstStyle/>
          <a:p>
            <a:fld id="{C7FC719D-EF8F-4617-A2B6-74C2BED4E8E0}" type="slidenum">
              <a:rPr lang="en-US" smtClean="0"/>
              <a:t>2</a:t>
            </a:fld>
            <a:endParaRPr lang="en-US"/>
          </a:p>
        </p:txBody>
      </p:sp>
    </p:spTree>
    <p:extLst>
      <p:ext uri="{BB962C8B-B14F-4D97-AF65-F5344CB8AC3E}">
        <p14:creationId xmlns:p14="http://schemas.microsoft.com/office/powerpoint/2010/main" val="222289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https://www.pngfly.com/png-j48pvq/download.html</a:t>
            </a:r>
            <a:endParaRPr lang="en-US" dirty="0"/>
          </a:p>
        </p:txBody>
      </p:sp>
      <p:sp>
        <p:nvSpPr>
          <p:cNvPr id="4" name="Slide Number Placeholder 3"/>
          <p:cNvSpPr>
            <a:spLocks noGrp="1"/>
          </p:cNvSpPr>
          <p:nvPr>
            <p:ph type="sldNum" sz="quarter" idx="10"/>
          </p:nvPr>
        </p:nvSpPr>
        <p:spPr/>
        <p:txBody>
          <a:bodyPr/>
          <a:lstStyle/>
          <a:p>
            <a:fld id="{C7FC719D-EF8F-4617-A2B6-74C2BED4E8E0}" type="slidenum">
              <a:rPr lang="en-US" smtClean="0"/>
              <a:t>3</a:t>
            </a:fld>
            <a:endParaRPr lang="en-US"/>
          </a:p>
        </p:txBody>
      </p:sp>
    </p:spTree>
    <p:extLst>
      <p:ext uri="{BB962C8B-B14F-4D97-AF65-F5344CB8AC3E}">
        <p14:creationId xmlns:p14="http://schemas.microsoft.com/office/powerpoint/2010/main" val="3962004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https://www.pngfly.com/png-6byty1/download.html</a:t>
            </a:r>
            <a:endParaRPr lang="en-US" dirty="0"/>
          </a:p>
        </p:txBody>
      </p:sp>
      <p:sp>
        <p:nvSpPr>
          <p:cNvPr id="4" name="Slide Number Placeholder 3"/>
          <p:cNvSpPr>
            <a:spLocks noGrp="1"/>
          </p:cNvSpPr>
          <p:nvPr>
            <p:ph type="sldNum" sz="quarter" idx="10"/>
          </p:nvPr>
        </p:nvSpPr>
        <p:spPr/>
        <p:txBody>
          <a:bodyPr/>
          <a:lstStyle/>
          <a:p>
            <a:fld id="{C7FC719D-EF8F-4617-A2B6-74C2BED4E8E0}" type="slidenum">
              <a:rPr lang="en-US" smtClean="0"/>
              <a:t>4</a:t>
            </a:fld>
            <a:endParaRPr lang="en-US"/>
          </a:p>
        </p:txBody>
      </p:sp>
    </p:spTree>
    <p:extLst>
      <p:ext uri="{BB962C8B-B14F-4D97-AF65-F5344CB8AC3E}">
        <p14:creationId xmlns:p14="http://schemas.microsoft.com/office/powerpoint/2010/main" val="4237613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https://www.pngfly.com/png-knmuvp/download.html</a:t>
            </a:r>
            <a:endParaRPr lang="en-US" dirty="0"/>
          </a:p>
        </p:txBody>
      </p:sp>
      <p:sp>
        <p:nvSpPr>
          <p:cNvPr id="4" name="Slide Number Placeholder 3"/>
          <p:cNvSpPr>
            <a:spLocks noGrp="1"/>
          </p:cNvSpPr>
          <p:nvPr>
            <p:ph type="sldNum" sz="quarter" idx="10"/>
          </p:nvPr>
        </p:nvSpPr>
        <p:spPr/>
        <p:txBody>
          <a:bodyPr/>
          <a:lstStyle/>
          <a:p>
            <a:fld id="{C7FC719D-EF8F-4617-A2B6-74C2BED4E8E0}" type="slidenum">
              <a:rPr lang="en-US" smtClean="0"/>
              <a:t>5</a:t>
            </a:fld>
            <a:endParaRPr lang="en-US"/>
          </a:p>
        </p:txBody>
      </p:sp>
    </p:spTree>
    <p:extLst>
      <p:ext uri="{BB962C8B-B14F-4D97-AF65-F5344CB8AC3E}">
        <p14:creationId xmlns:p14="http://schemas.microsoft.com/office/powerpoint/2010/main" val="3638427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https://www.pngfly.com/png-5dgsi5/</a:t>
            </a:r>
            <a:endParaRPr lang="en-US" dirty="0"/>
          </a:p>
        </p:txBody>
      </p:sp>
      <p:sp>
        <p:nvSpPr>
          <p:cNvPr id="4" name="Slide Number Placeholder 3"/>
          <p:cNvSpPr>
            <a:spLocks noGrp="1"/>
          </p:cNvSpPr>
          <p:nvPr>
            <p:ph type="sldNum" sz="quarter" idx="10"/>
          </p:nvPr>
        </p:nvSpPr>
        <p:spPr/>
        <p:txBody>
          <a:bodyPr/>
          <a:lstStyle/>
          <a:p>
            <a:fld id="{C7FC719D-EF8F-4617-A2B6-74C2BED4E8E0}" type="slidenum">
              <a:rPr lang="en-US" smtClean="0"/>
              <a:t>6</a:t>
            </a:fld>
            <a:endParaRPr lang="en-US"/>
          </a:p>
        </p:txBody>
      </p:sp>
    </p:spTree>
    <p:extLst>
      <p:ext uri="{BB962C8B-B14F-4D97-AF65-F5344CB8AC3E}">
        <p14:creationId xmlns:p14="http://schemas.microsoft.com/office/powerpoint/2010/main" val="721965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https://www.pngfly.com/png-zjyuvn/download.html</a:t>
            </a:r>
            <a:endParaRPr lang="en-US" dirty="0"/>
          </a:p>
        </p:txBody>
      </p:sp>
      <p:sp>
        <p:nvSpPr>
          <p:cNvPr id="4" name="Slide Number Placeholder 3"/>
          <p:cNvSpPr>
            <a:spLocks noGrp="1"/>
          </p:cNvSpPr>
          <p:nvPr>
            <p:ph type="sldNum" sz="quarter" idx="10"/>
          </p:nvPr>
        </p:nvSpPr>
        <p:spPr/>
        <p:txBody>
          <a:bodyPr/>
          <a:lstStyle/>
          <a:p>
            <a:fld id="{C7FC719D-EF8F-4617-A2B6-74C2BED4E8E0}" type="slidenum">
              <a:rPr lang="en-US" smtClean="0"/>
              <a:t>7</a:t>
            </a:fld>
            <a:endParaRPr lang="en-US"/>
          </a:p>
        </p:txBody>
      </p:sp>
    </p:spTree>
    <p:extLst>
      <p:ext uri="{BB962C8B-B14F-4D97-AF65-F5344CB8AC3E}">
        <p14:creationId xmlns:p14="http://schemas.microsoft.com/office/powerpoint/2010/main" val="2148436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https://www.pngfly.com/png-d7zhte/download.html</a:t>
            </a:r>
            <a:endParaRPr lang="en-US" dirty="0"/>
          </a:p>
        </p:txBody>
      </p:sp>
      <p:sp>
        <p:nvSpPr>
          <p:cNvPr id="4" name="Slide Number Placeholder 3"/>
          <p:cNvSpPr>
            <a:spLocks noGrp="1"/>
          </p:cNvSpPr>
          <p:nvPr>
            <p:ph type="sldNum" sz="quarter" idx="10"/>
          </p:nvPr>
        </p:nvSpPr>
        <p:spPr/>
        <p:txBody>
          <a:bodyPr/>
          <a:lstStyle/>
          <a:p>
            <a:fld id="{C7FC719D-EF8F-4617-A2B6-74C2BED4E8E0}" type="slidenum">
              <a:rPr lang="en-US" smtClean="0"/>
              <a:t>8</a:t>
            </a:fld>
            <a:endParaRPr lang="en-US"/>
          </a:p>
        </p:txBody>
      </p:sp>
    </p:spTree>
    <p:extLst>
      <p:ext uri="{BB962C8B-B14F-4D97-AF65-F5344CB8AC3E}">
        <p14:creationId xmlns:p14="http://schemas.microsoft.com/office/powerpoint/2010/main" val="2886347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https://www.pngfly.com/png-tr83xh/download.html</a:t>
            </a:r>
            <a:endParaRPr lang="en-US" dirty="0"/>
          </a:p>
        </p:txBody>
      </p:sp>
      <p:sp>
        <p:nvSpPr>
          <p:cNvPr id="4" name="Slide Number Placeholder 3"/>
          <p:cNvSpPr>
            <a:spLocks noGrp="1"/>
          </p:cNvSpPr>
          <p:nvPr>
            <p:ph type="sldNum" sz="quarter" idx="10"/>
          </p:nvPr>
        </p:nvSpPr>
        <p:spPr/>
        <p:txBody>
          <a:bodyPr/>
          <a:lstStyle/>
          <a:p>
            <a:fld id="{C7FC719D-EF8F-4617-A2B6-74C2BED4E8E0}" type="slidenum">
              <a:rPr lang="en-US" smtClean="0"/>
              <a:t>9</a:t>
            </a:fld>
            <a:endParaRPr lang="en-US"/>
          </a:p>
        </p:txBody>
      </p:sp>
    </p:spTree>
    <p:extLst>
      <p:ext uri="{BB962C8B-B14F-4D97-AF65-F5344CB8AC3E}">
        <p14:creationId xmlns:p14="http://schemas.microsoft.com/office/powerpoint/2010/main" val="2226272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E269E1B-A3C9-45DE-BA18-2D25F79D2A08}" type="datetimeFigureOut">
              <a:rPr lang="en-US" smtClean="0"/>
              <a:t>9/20/2019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A9E4E-9FCE-4D9A-8FC1-45C6F0D1B186}" type="slidenum">
              <a:rPr lang="en-US" smtClean="0"/>
              <a:t>‹#›</a:t>
            </a:fld>
            <a:endParaRPr lang="en-US"/>
          </a:p>
        </p:txBody>
      </p:sp>
    </p:spTree>
    <p:extLst>
      <p:ext uri="{BB962C8B-B14F-4D97-AF65-F5344CB8AC3E}">
        <p14:creationId xmlns:p14="http://schemas.microsoft.com/office/powerpoint/2010/main" val="1504145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269E1B-A3C9-45DE-BA18-2D25F79D2A08}" type="datetimeFigureOut">
              <a:rPr lang="en-US" smtClean="0"/>
              <a:t>9/20/2019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A9E4E-9FCE-4D9A-8FC1-45C6F0D1B186}" type="slidenum">
              <a:rPr lang="en-US" smtClean="0"/>
              <a:t>‹#›</a:t>
            </a:fld>
            <a:endParaRPr lang="en-US"/>
          </a:p>
        </p:txBody>
      </p:sp>
    </p:spTree>
    <p:extLst>
      <p:ext uri="{BB962C8B-B14F-4D97-AF65-F5344CB8AC3E}">
        <p14:creationId xmlns:p14="http://schemas.microsoft.com/office/powerpoint/2010/main" val="2774179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269E1B-A3C9-45DE-BA18-2D25F79D2A08}" type="datetimeFigureOut">
              <a:rPr lang="en-US" smtClean="0"/>
              <a:t>9/20/2019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A9E4E-9FCE-4D9A-8FC1-45C6F0D1B186}" type="slidenum">
              <a:rPr lang="en-US" smtClean="0"/>
              <a:t>‹#›</a:t>
            </a:fld>
            <a:endParaRPr lang="en-US"/>
          </a:p>
        </p:txBody>
      </p:sp>
    </p:spTree>
    <p:extLst>
      <p:ext uri="{BB962C8B-B14F-4D97-AF65-F5344CB8AC3E}">
        <p14:creationId xmlns:p14="http://schemas.microsoft.com/office/powerpoint/2010/main" val="1745406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269E1B-A3C9-45DE-BA18-2D25F79D2A08}" type="datetimeFigureOut">
              <a:rPr lang="en-US" smtClean="0"/>
              <a:t>9/20/2019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A9E4E-9FCE-4D9A-8FC1-45C6F0D1B186}" type="slidenum">
              <a:rPr lang="en-US" smtClean="0"/>
              <a:t>‹#›</a:t>
            </a:fld>
            <a:endParaRPr lang="en-US"/>
          </a:p>
        </p:txBody>
      </p:sp>
    </p:spTree>
    <p:extLst>
      <p:ext uri="{BB962C8B-B14F-4D97-AF65-F5344CB8AC3E}">
        <p14:creationId xmlns:p14="http://schemas.microsoft.com/office/powerpoint/2010/main" val="2122475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E269E1B-A3C9-45DE-BA18-2D25F79D2A08}" type="datetimeFigureOut">
              <a:rPr lang="en-US" smtClean="0"/>
              <a:t>9/20/2019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A9E4E-9FCE-4D9A-8FC1-45C6F0D1B186}" type="slidenum">
              <a:rPr lang="en-US" smtClean="0"/>
              <a:t>‹#›</a:t>
            </a:fld>
            <a:endParaRPr lang="en-US"/>
          </a:p>
        </p:txBody>
      </p:sp>
    </p:spTree>
    <p:extLst>
      <p:ext uri="{BB962C8B-B14F-4D97-AF65-F5344CB8AC3E}">
        <p14:creationId xmlns:p14="http://schemas.microsoft.com/office/powerpoint/2010/main" val="3086705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E269E1B-A3C9-45DE-BA18-2D25F79D2A08}" type="datetimeFigureOut">
              <a:rPr lang="en-US" smtClean="0"/>
              <a:t>9/20/2019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8A9E4E-9FCE-4D9A-8FC1-45C6F0D1B186}" type="slidenum">
              <a:rPr lang="en-US" smtClean="0"/>
              <a:t>‹#›</a:t>
            </a:fld>
            <a:endParaRPr lang="en-US"/>
          </a:p>
        </p:txBody>
      </p:sp>
    </p:spTree>
    <p:extLst>
      <p:ext uri="{BB962C8B-B14F-4D97-AF65-F5344CB8AC3E}">
        <p14:creationId xmlns:p14="http://schemas.microsoft.com/office/powerpoint/2010/main" val="3967682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E269E1B-A3C9-45DE-BA18-2D25F79D2A08}" type="datetimeFigureOut">
              <a:rPr lang="en-US" smtClean="0"/>
              <a:t>9/20/2019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8A9E4E-9FCE-4D9A-8FC1-45C6F0D1B186}" type="slidenum">
              <a:rPr lang="en-US" smtClean="0"/>
              <a:t>‹#›</a:t>
            </a:fld>
            <a:endParaRPr lang="en-US"/>
          </a:p>
        </p:txBody>
      </p:sp>
    </p:spTree>
    <p:extLst>
      <p:ext uri="{BB962C8B-B14F-4D97-AF65-F5344CB8AC3E}">
        <p14:creationId xmlns:p14="http://schemas.microsoft.com/office/powerpoint/2010/main" val="3167470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E269E1B-A3C9-45DE-BA18-2D25F79D2A08}" type="datetimeFigureOut">
              <a:rPr lang="en-US" smtClean="0"/>
              <a:t>9/20/2019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8A9E4E-9FCE-4D9A-8FC1-45C6F0D1B186}" type="slidenum">
              <a:rPr lang="en-US" smtClean="0"/>
              <a:t>‹#›</a:t>
            </a:fld>
            <a:endParaRPr lang="en-US"/>
          </a:p>
        </p:txBody>
      </p:sp>
    </p:spTree>
    <p:extLst>
      <p:ext uri="{BB962C8B-B14F-4D97-AF65-F5344CB8AC3E}">
        <p14:creationId xmlns:p14="http://schemas.microsoft.com/office/powerpoint/2010/main" val="1720453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269E1B-A3C9-45DE-BA18-2D25F79D2A08}" type="datetimeFigureOut">
              <a:rPr lang="en-US" smtClean="0"/>
              <a:t>9/20/2019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8A9E4E-9FCE-4D9A-8FC1-45C6F0D1B186}" type="slidenum">
              <a:rPr lang="en-US" smtClean="0"/>
              <a:t>‹#›</a:t>
            </a:fld>
            <a:endParaRPr lang="en-US"/>
          </a:p>
        </p:txBody>
      </p:sp>
    </p:spTree>
    <p:extLst>
      <p:ext uri="{BB962C8B-B14F-4D97-AF65-F5344CB8AC3E}">
        <p14:creationId xmlns:p14="http://schemas.microsoft.com/office/powerpoint/2010/main" val="2442608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269E1B-A3C9-45DE-BA18-2D25F79D2A08}" type="datetimeFigureOut">
              <a:rPr lang="en-US" smtClean="0"/>
              <a:t>9/20/2019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8A9E4E-9FCE-4D9A-8FC1-45C6F0D1B186}" type="slidenum">
              <a:rPr lang="en-US" smtClean="0"/>
              <a:t>‹#›</a:t>
            </a:fld>
            <a:endParaRPr lang="en-US"/>
          </a:p>
        </p:txBody>
      </p:sp>
    </p:spTree>
    <p:extLst>
      <p:ext uri="{BB962C8B-B14F-4D97-AF65-F5344CB8AC3E}">
        <p14:creationId xmlns:p14="http://schemas.microsoft.com/office/powerpoint/2010/main" val="2078351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269E1B-A3C9-45DE-BA18-2D25F79D2A08}" type="datetimeFigureOut">
              <a:rPr lang="en-US" smtClean="0"/>
              <a:t>9/20/2019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8A9E4E-9FCE-4D9A-8FC1-45C6F0D1B186}" type="slidenum">
              <a:rPr lang="en-US" smtClean="0"/>
              <a:t>‹#›</a:t>
            </a:fld>
            <a:endParaRPr lang="en-US"/>
          </a:p>
        </p:txBody>
      </p:sp>
    </p:spTree>
    <p:extLst>
      <p:ext uri="{BB962C8B-B14F-4D97-AF65-F5344CB8AC3E}">
        <p14:creationId xmlns:p14="http://schemas.microsoft.com/office/powerpoint/2010/main" val="2943676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Work Sans SemiBold" pitchFamily="2" charset="0"/>
              </a:defRPr>
            </a:lvl1pPr>
          </a:lstStyle>
          <a:p>
            <a:fld id="{EE269E1B-A3C9-45DE-BA18-2D25F79D2A08}" type="datetimeFigureOut">
              <a:rPr lang="en-US" smtClean="0"/>
              <a:pPr/>
              <a:t>9/20/2019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Work Sans SemiBold" pitchFamily="2"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Work Sans SemiBold" pitchFamily="2" charset="0"/>
              </a:defRPr>
            </a:lvl1pPr>
          </a:lstStyle>
          <a:p>
            <a:fld id="{B98A9E4E-9FCE-4D9A-8FC1-45C6F0D1B186}" type="slidenum">
              <a:rPr lang="en-US" smtClean="0"/>
              <a:pPr/>
              <a:t>‹#›</a:t>
            </a:fld>
            <a:endParaRPr lang="en-US" dirty="0"/>
          </a:p>
        </p:txBody>
      </p:sp>
    </p:spTree>
    <p:extLst>
      <p:ext uri="{BB962C8B-B14F-4D97-AF65-F5344CB8AC3E}">
        <p14:creationId xmlns:p14="http://schemas.microsoft.com/office/powerpoint/2010/main" val="14783882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Work Sans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Work San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png"/><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11.png"/><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9.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10.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8A3823-38CC-4DE2-BD19-DE4078907685}"/>
              </a:ext>
            </a:extLst>
          </p:cNvPr>
          <p:cNvPicPr>
            <a:picLocks noChangeAspect="1"/>
          </p:cNvPicPr>
          <p:nvPr/>
        </p:nvPicPr>
        <p:blipFill rotWithShape="1">
          <a:blip r:embed="rId3" cstate="print">
            <a:clrChange>
              <a:clrFrom>
                <a:srgbClr val="0F2D44"/>
              </a:clrFrom>
              <a:clrTo>
                <a:srgbClr val="0F2D44">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t="-3"/>
          <a:stretch>
            <a:fillRect/>
          </a:stretch>
        </p:blipFill>
        <p:spPr>
          <a:xfrm>
            <a:off x="0" y="110"/>
            <a:ext cx="12192000" cy="6857561"/>
          </a:xfrm>
          <a:prstGeom prst="rect">
            <a:avLst/>
          </a:prstGeom>
        </p:spPr>
      </p:pic>
      <p:sp>
        <p:nvSpPr>
          <p:cNvPr id="4" name="TextBox 3"/>
          <p:cNvSpPr txBox="1"/>
          <p:nvPr/>
        </p:nvSpPr>
        <p:spPr>
          <a:xfrm>
            <a:off x="2006133" y="2135394"/>
            <a:ext cx="8179734" cy="1293496"/>
          </a:xfrm>
          <a:prstGeom prst="rect">
            <a:avLst/>
          </a:prstGeom>
          <a:noFill/>
        </p:spPr>
        <p:txBody>
          <a:bodyPr wrap="square" rtlCol="0">
            <a:spAutoFit/>
          </a:bodyPr>
          <a:lstStyle/>
          <a:p>
            <a:pPr algn="ctr">
              <a:lnSpc>
                <a:spcPts val="4500"/>
              </a:lnSpc>
            </a:pPr>
            <a:r>
              <a:rPr lang="en-US" sz="6000" b="1" spc="-300" dirty="0">
                <a:solidFill>
                  <a:srgbClr val="2CEFFF"/>
                </a:solidFill>
                <a:latin typeface="Work Sans" pitchFamily="2" charset="0"/>
              </a:rPr>
              <a:t>CPC PARTS COMPUTER WAREHOUSE</a:t>
            </a:r>
          </a:p>
        </p:txBody>
      </p:sp>
      <p:sp>
        <p:nvSpPr>
          <p:cNvPr id="5" name="TextBox 4"/>
          <p:cNvSpPr txBox="1"/>
          <p:nvPr/>
        </p:nvSpPr>
        <p:spPr>
          <a:xfrm>
            <a:off x="2006133" y="3729499"/>
            <a:ext cx="8179734" cy="461665"/>
          </a:xfrm>
          <a:prstGeom prst="rect">
            <a:avLst/>
          </a:prstGeom>
          <a:noFill/>
        </p:spPr>
        <p:txBody>
          <a:bodyPr wrap="square" rtlCol="0">
            <a:spAutoFit/>
          </a:bodyPr>
          <a:lstStyle/>
          <a:p>
            <a:pPr algn="ctr"/>
            <a:r>
              <a:rPr lang="en-US" sz="2400" dirty="0">
                <a:solidFill>
                  <a:schemeClr val="bg1">
                    <a:lumMod val="95000"/>
                  </a:schemeClr>
                </a:solidFill>
                <a:latin typeface="Work Sans SemiBold" pitchFamily="2" charset="0"/>
              </a:rPr>
              <a:t>50% Discount for all items.</a:t>
            </a:r>
          </a:p>
        </p:txBody>
      </p:sp>
    </p:spTree>
    <p:extLst>
      <p:ext uri="{BB962C8B-B14F-4D97-AF65-F5344CB8AC3E}">
        <p14:creationId xmlns:p14="http://schemas.microsoft.com/office/powerpoint/2010/main" val="2841485461"/>
      </p:ext>
    </p:extLst>
  </p:cSld>
  <p:clrMapOvr>
    <a:masterClrMapping/>
  </p:clrMapOvr>
  <mc:AlternateContent xmlns:mc="http://schemas.openxmlformats.org/markup-compatibility/2006" xmlns:p14="http://schemas.microsoft.com/office/powerpoint/2010/main">
    <mc:Choice Requires="p14">
      <p:transition spd="med" p14:dur="700" advTm="6499">
        <p:fade/>
      </p:transition>
    </mc:Choice>
    <mc:Fallback xmlns="">
      <p:transition spd="med" advTm="64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100000" fill="hold" grpId="0" nodeType="withEffect">
                                  <p:stCondLst>
                                    <p:cond delay="0"/>
                                  </p:stCondLst>
                                  <p:iterate type="lt">
                                    <p:tmPct val="10000"/>
                                  </p:iterate>
                                  <p:childTnLst>
                                    <p:animScale>
                                      <p:cBhvr>
                                        <p:cTn id="6" dur="4000" fill="hold"/>
                                        <p:tgtEl>
                                          <p:spTgt spid="4"/>
                                        </p:tgtEl>
                                      </p:cBhvr>
                                      <p:by x="90000" y="90000"/>
                                    </p:animScale>
                                  </p:childTnLst>
                                </p:cTn>
                              </p:par>
                              <p:par>
                                <p:cTn id="7" presetID="26" presetClass="emph" presetSubtype="0" fill="hold" grpId="1" nodeType="withEffect">
                                  <p:stCondLst>
                                    <p:cond delay="0"/>
                                  </p:stCondLst>
                                  <p:iterate type="lt">
                                    <p:tmPct val="0"/>
                                  </p:iterate>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6" presetClass="emph" presetSubtype="0" decel="100000" fill="hold" grpId="0" nodeType="withEffect">
                                  <p:stCondLst>
                                    <p:cond delay="0"/>
                                  </p:stCondLst>
                                  <p:childTnLst>
                                    <p:animScale>
                                      <p:cBhvr>
                                        <p:cTn id="11" dur="4000" fill="hold"/>
                                        <p:tgtEl>
                                          <p:spTgt spid="5"/>
                                        </p:tgtEl>
                                      </p:cBhvr>
                                      <p:by x="90000" y="90000"/>
                                    </p:animScale>
                                  </p:childTnLst>
                                </p:cTn>
                              </p:par>
                              <p:par>
                                <p:cTn id="12" presetID="26" presetClass="emph" presetSubtype="0" fill="hold" grpId="1" nodeType="withEffect">
                                  <p:stCondLst>
                                    <p:cond delay="0"/>
                                  </p:stCondLst>
                                  <p:childTnLst>
                                    <p:animEffect transition="out" filter="fade">
                                      <p:cBhvr>
                                        <p:cTn id="13" dur="500" tmFilter="0, 0; .2, .5; .8, .5; 1, 0"/>
                                        <p:tgtEl>
                                          <p:spTgt spid="5"/>
                                        </p:tgtEl>
                                      </p:cBhvr>
                                    </p:animEffect>
                                    <p:animScale>
                                      <p:cBhvr>
                                        <p:cTn id="14" dur="250" autoRev="1" fill="hold"/>
                                        <p:tgtEl>
                                          <p:spTgt spid="5"/>
                                        </p:tgtEl>
                                      </p:cBhvr>
                                      <p:by x="105000" y="105000"/>
                                    </p:animScale>
                                  </p:childTnLst>
                                </p:cTn>
                              </p:par>
                              <p:par>
                                <p:cTn id="15" presetID="26" presetClass="emph" presetSubtype="0" fill="hold" nodeType="withEffect">
                                  <p:stCondLst>
                                    <p:cond delay="0"/>
                                  </p:stCondLst>
                                  <p:iterate type="lt">
                                    <p:tmPct val="10000"/>
                                  </p:iterate>
                                  <p:childTnLst>
                                    <p:animEffect transition="out" filter="fade">
                                      <p:cBhvr>
                                        <p:cTn id="16" dur="500" tmFilter="0, 0; .2, .5; .8, .5; 1, 0"/>
                                        <p:tgtEl>
                                          <p:spTgt spid="4">
                                            <p:txEl>
                                              <p:pRg st="0" end="0"/>
                                            </p:txEl>
                                          </p:spTgt>
                                        </p:tgtEl>
                                      </p:cBhvr>
                                    </p:animEffect>
                                    <p:animScale>
                                      <p:cBhvr>
                                        <p:cTn id="17" dur="250" autoRev="1" fill="hold"/>
                                        <p:tgtEl>
                                          <p:spTgt spid="4">
                                            <p:txEl>
                                              <p:pRg st="0" end="0"/>
                                            </p:txEl>
                                          </p:spTgt>
                                        </p:tgtEl>
                                      </p:cBhvr>
                                      <p:by x="105000" y="105000"/>
                                    </p:animScale>
                                  </p:childTnLst>
                                </p:cTn>
                              </p:par>
                              <p:par>
                                <p:cTn id="18" presetID="6" presetClass="emph" presetSubtype="0" accel="48000" decel="52000" autoRev="1" fill="hold" nodeType="withEffect">
                                  <p:stCondLst>
                                    <p:cond delay="0"/>
                                  </p:stCondLst>
                                  <p:childTnLst>
                                    <p:animScale>
                                      <p:cBhvr>
                                        <p:cTn id="19" dur="3000" fill="hold"/>
                                        <p:tgtEl>
                                          <p:spTgt spid="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039720-AA85-46B5-8A5A-9042C96C068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219"/>
            <a:ext cx="12191999" cy="685756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5795" y="1568088"/>
            <a:ext cx="3020411" cy="3020411"/>
          </a:xfrm>
          <a:prstGeom prst="rect">
            <a:avLst/>
          </a:prstGeom>
        </p:spPr>
      </p:pic>
      <p:sp>
        <p:nvSpPr>
          <p:cNvPr id="10" name="TextBox 9">
            <a:extLst>
              <a:ext uri="{FF2B5EF4-FFF2-40B4-BE49-F238E27FC236}">
                <a16:creationId xmlns:a16="http://schemas.microsoft.com/office/drawing/2014/main" id="{70A8602F-11E5-4DDB-B474-60E9F18ADAA0}"/>
              </a:ext>
            </a:extLst>
          </p:cNvPr>
          <p:cNvSpPr txBox="1"/>
          <p:nvPr/>
        </p:nvSpPr>
        <p:spPr>
          <a:xfrm>
            <a:off x="713940" y="378945"/>
            <a:ext cx="8772960" cy="830997"/>
          </a:xfrm>
          <a:prstGeom prst="rect">
            <a:avLst/>
          </a:prstGeom>
          <a:noFill/>
        </p:spPr>
        <p:txBody>
          <a:bodyPr wrap="square" rtlCol="0">
            <a:spAutoFit/>
          </a:bodyPr>
          <a:lstStyle/>
          <a:p>
            <a:r>
              <a:rPr lang="en-US" sz="4800" spc="-300" dirty="0">
                <a:solidFill>
                  <a:srgbClr val="2CEFFF"/>
                </a:solidFill>
                <a:latin typeface="Work Sans SemiBold" pitchFamily="2" charset="0"/>
              </a:rPr>
              <a:t>EXTERNAL SOLID-STATE DRIVE</a:t>
            </a:r>
          </a:p>
        </p:txBody>
      </p:sp>
      <p:sp>
        <p:nvSpPr>
          <p:cNvPr id="11" name="TextBox 10">
            <a:extLst>
              <a:ext uri="{FF2B5EF4-FFF2-40B4-BE49-F238E27FC236}">
                <a16:creationId xmlns:a16="http://schemas.microsoft.com/office/drawing/2014/main" id="{A8FE6ACE-841E-4A39-9EED-350ED5DA29B5}"/>
              </a:ext>
            </a:extLst>
          </p:cNvPr>
          <p:cNvSpPr txBox="1"/>
          <p:nvPr/>
        </p:nvSpPr>
        <p:spPr>
          <a:xfrm>
            <a:off x="713940" y="1110377"/>
            <a:ext cx="7395371" cy="461665"/>
          </a:xfrm>
          <a:prstGeom prst="rect">
            <a:avLst/>
          </a:prstGeom>
          <a:noFill/>
        </p:spPr>
        <p:txBody>
          <a:bodyPr wrap="square" rtlCol="0">
            <a:spAutoFit/>
          </a:bodyPr>
          <a:lstStyle/>
          <a:p>
            <a:r>
              <a:rPr lang="en-US" sz="2400" dirty="0">
                <a:solidFill>
                  <a:schemeClr val="bg1">
                    <a:lumMod val="95000"/>
                  </a:schemeClr>
                </a:solidFill>
                <a:latin typeface="Work Sans SemiBold" pitchFamily="2" charset="0"/>
              </a:rPr>
              <a:t>EXTERNAL SOLID-STATE DRIVE</a:t>
            </a:r>
          </a:p>
        </p:txBody>
      </p:sp>
      <p:sp>
        <p:nvSpPr>
          <p:cNvPr id="12" name="TextBox 11">
            <a:extLst>
              <a:ext uri="{FF2B5EF4-FFF2-40B4-BE49-F238E27FC236}">
                <a16:creationId xmlns:a16="http://schemas.microsoft.com/office/drawing/2014/main" id="{0D68ADE3-85D9-4E54-A302-7BD83C064A21}"/>
              </a:ext>
            </a:extLst>
          </p:cNvPr>
          <p:cNvSpPr txBox="1"/>
          <p:nvPr/>
        </p:nvSpPr>
        <p:spPr>
          <a:xfrm>
            <a:off x="4730840" y="4364123"/>
            <a:ext cx="6756942" cy="954107"/>
          </a:xfrm>
          <a:prstGeom prst="rect">
            <a:avLst/>
          </a:prstGeom>
          <a:noFill/>
        </p:spPr>
        <p:txBody>
          <a:bodyPr wrap="square" rtlCol="0">
            <a:spAutoFit/>
          </a:bodyPr>
          <a:lstStyle/>
          <a:p>
            <a:pPr algn="r"/>
            <a:r>
              <a:rPr lang="en-US" sz="1400" dirty="0">
                <a:solidFill>
                  <a:schemeClr val="bg1">
                    <a:lumMod val="95000"/>
                  </a:schemeClr>
                </a:solidFill>
                <a:latin typeface="Work Sans Light" pitchFamily="2" charset="0"/>
              </a:rPr>
              <a:t>Ready for your high-performance computing needs, an SSD offers optimized storage which blazing speed and leading-edge reliability. Optimized for multitasking, SSDs let you simultaneously run several demanding applications with ease.</a:t>
            </a:r>
          </a:p>
        </p:txBody>
      </p:sp>
      <p:grpSp>
        <p:nvGrpSpPr>
          <p:cNvPr id="13" name="Group 12">
            <a:extLst>
              <a:ext uri="{FF2B5EF4-FFF2-40B4-BE49-F238E27FC236}">
                <a16:creationId xmlns:a16="http://schemas.microsoft.com/office/drawing/2014/main" id="{D54C4AF3-89C0-4C42-AC57-19EA44051A31}"/>
              </a:ext>
            </a:extLst>
          </p:cNvPr>
          <p:cNvGrpSpPr/>
          <p:nvPr/>
        </p:nvGrpSpPr>
        <p:grpSpPr>
          <a:xfrm>
            <a:off x="9243688" y="5467512"/>
            <a:ext cx="2244094" cy="851379"/>
            <a:chOff x="5762171" y="4289213"/>
            <a:chExt cx="2244094" cy="851379"/>
          </a:xfrm>
        </p:grpSpPr>
        <p:sp>
          <p:nvSpPr>
            <p:cNvPr id="14" name="Rectangle 13">
              <a:extLst>
                <a:ext uri="{FF2B5EF4-FFF2-40B4-BE49-F238E27FC236}">
                  <a16:creationId xmlns:a16="http://schemas.microsoft.com/office/drawing/2014/main" id="{3F93665D-370E-4712-A91F-69621C2087E7}"/>
                </a:ext>
              </a:extLst>
            </p:cNvPr>
            <p:cNvSpPr/>
            <p:nvPr/>
          </p:nvSpPr>
          <p:spPr>
            <a:xfrm>
              <a:off x="5762171" y="4289213"/>
              <a:ext cx="2205921" cy="851379"/>
            </a:xfrm>
            <a:prstGeom prst="rect">
              <a:avLst/>
            </a:prstGeom>
            <a:solidFill>
              <a:srgbClr val="2C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90855DD-B243-466E-A408-59AA607713A7}"/>
                </a:ext>
              </a:extLst>
            </p:cNvPr>
            <p:cNvGrpSpPr/>
            <p:nvPr/>
          </p:nvGrpSpPr>
          <p:grpSpPr>
            <a:xfrm>
              <a:off x="5800344" y="4307259"/>
              <a:ext cx="2205921" cy="830997"/>
              <a:chOff x="6307594" y="4457844"/>
              <a:chExt cx="2205921" cy="830997"/>
            </a:xfrm>
          </p:grpSpPr>
          <p:sp>
            <p:nvSpPr>
              <p:cNvPr id="16" name="TextBox 15">
                <a:extLst>
                  <a:ext uri="{FF2B5EF4-FFF2-40B4-BE49-F238E27FC236}">
                    <a16:creationId xmlns:a16="http://schemas.microsoft.com/office/drawing/2014/main" id="{17240E62-DA9F-466E-A7DB-9582F5DE8CCD}"/>
                  </a:ext>
                </a:extLst>
              </p:cNvPr>
              <p:cNvSpPr txBox="1"/>
              <p:nvPr/>
            </p:nvSpPr>
            <p:spPr>
              <a:xfrm>
                <a:off x="6307594" y="4457844"/>
                <a:ext cx="2205921" cy="830997"/>
              </a:xfrm>
              <a:prstGeom prst="rect">
                <a:avLst/>
              </a:prstGeom>
              <a:noFill/>
            </p:spPr>
            <p:txBody>
              <a:bodyPr wrap="square" rtlCol="0">
                <a:spAutoFit/>
              </a:bodyPr>
              <a:lstStyle/>
              <a:p>
                <a:r>
                  <a:rPr lang="en-US" sz="4800" dirty="0">
                    <a:solidFill>
                      <a:schemeClr val="bg1"/>
                    </a:solidFill>
                    <a:latin typeface="Work Sans SemiBold" pitchFamily="2" charset="0"/>
                  </a:rPr>
                  <a:t>$100.</a:t>
                </a:r>
              </a:p>
            </p:txBody>
          </p:sp>
          <p:sp>
            <p:nvSpPr>
              <p:cNvPr id="17" name="TextBox 16">
                <a:extLst>
                  <a:ext uri="{FF2B5EF4-FFF2-40B4-BE49-F238E27FC236}">
                    <a16:creationId xmlns:a16="http://schemas.microsoft.com/office/drawing/2014/main" id="{8FEEA523-315E-4EC9-9736-FE9D4624A200}"/>
                  </a:ext>
                </a:extLst>
              </p:cNvPr>
              <p:cNvSpPr txBox="1"/>
              <p:nvPr/>
            </p:nvSpPr>
            <p:spPr>
              <a:xfrm>
                <a:off x="7897207" y="4496155"/>
                <a:ext cx="578136" cy="369332"/>
              </a:xfrm>
              <a:prstGeom prst="rect">
                <a:avLst/>
              </a:prstGeom>
              <a:noFill/>
            </p:spPr>
            <p:txBody>
              <a:bodyPr wrap="square" rtlCol="0">
                <a:spAutoFit/>
              </a:bodyPr>
              <a:lstStyle/>
              <a:p>
                <a:r>
                  <a:rPr lang="en-US" dirty="0">
                    <a:solidFill>
                      <a:schemeClr val="bg1"/>
                    </a:solidFill>
                    <a:latin typeface="Work Sans SemiBold" pitchFamily="2" charset="0"/>
                  </a:rPr>
                  <a:t>00</a:t>
                </a:r>
              </a:p>
            </p:txBody>
          </p:sp>
        </p:grpSp>
      </p:grpSp>
    </p:spTree>
    <p:extLst>
      <p:ext uri="{BB962C8B-B14F-4D97-AF65-F5344CB8AC3E}">
        <p14:creationId xmlns:p14="http://schemas.microsoft.com/office/powerpoint/2010/main" val="1424587290"/>
      </p:ext>
    </p:extLst>
  </p:cSld>
  <p:clrMapOvr>
    <a:masterClrMapping/>
  </p:clrMapOvr>
  <p:transition spd="slow" advTm="6999">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000" fill="hold"/>
                                        <p:tgtEl>
                                          <p:spTgt spid="11"/>
                                        </p:tgtEl>
                                        <p:attrNameLst>
                                          <p:attrName>ppt_x</p:attrName>
                                        </p:attrNameLst>
                                      </p:cBhvr>
                                      <p:tavLst>
                                        <p:tav tm="0">
                                          <p:val>
                                            <p:strVal val="#ppt_x"/>
                                          </p:val>
                                        </p:tav>
                                        <p:tav tm="100000">
                                          <p:val>
                                            <p:strVal val="#ppt_x"/>
                                          </p:val>
                                        </p:tav>
                                      </p:tavLst>
                                    </p:anim>
                                    <p:anim calcmode="lin" valueType="num">
                                      <p:cBhvr additive="base">
                                        <p:cTn id="12" dur="20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2000" fill="hold"/>
                                        <p:tgtEl>
                                          <p:spTgt spid="12"/>
                                        </p:tgtEl>
                                        <p:attrNameLst>
                                          <p:attrName>ppt_x</p:attrName>
                                        </p:attrNameLst>
                                      </p:cBhvr>
                                      <p:tavLst>
                                        <p:tav tm="0">
                                          <p:val>
                                            <p:strVal val="#ppt_x"/>
                                          </p:val>
                                        </p:tav>
                                        <p:tav tm="100000">
                                          <p:val>
                                            <p:strVal val="#ppt_x"/>
                                          </p:val>
                                        </p:tav>
                                      </p:tavLst>
                                    </p:anim>
                                    <p:anim calcmode="lin" valueType="num">
                                      <p:cBhvr additive="base">
                                        <p:cTn id="16" dur="2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75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2000" fill="hold"/>
                                        <p:tgtEl>
                                          <p:spTgt spid="13"/>
                                        </p:tgtEl>
                                        <p:attrNameLst>
                                          <p:attrName>ppt_x</p:attrName>
                                        </p:attrNameLst>
                                      </p:cBhvr>
                                      <p:tavLst>
                                        <p:tav tm="0">
                                          <p:val>
                                            <p:strVal val="#ppt_x"/>
                                          </p:val>
                                        </p:tav>
                                        <p:tav tm="100000">
                                          <p:val>
                                            <p:strVal val="#ppt_x"/>
                                          </p:val>
                                        </p:tav>
                                      </p:tavLst>
                                    </p:anim>
                                    <p:anim calcmode="lin" valueType="num">
                                      <p:cBhvr additive="base">
                                        <p:cTn id="20" dur="2000" fill="hold"/>
                                        <p:tgtEl>
                                          <p:spTgt spid="13"/>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125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6" presetClass="emph" presetSubtype="0" decel="100000" fill="hold" nodeType="withEffect">
                                  <p:stCondLst>
                                    <p:cond delay="0"/>
                                  </p:stCondLst>
                                  <p:childTnLst>
                                    <p:animScale>
                                      <p:cBhvr>
                                        <p:cTn id="25" dur="8000" fill="hold"/>
                                        <p:tgtEl>
                                          <p:spTgt spid="9"/>
                                        </p:tgtEl>
                                      </p:cBhvr>
                                      <p:by x="85000" y="85000"/>
                                    </p:animScale>
                                  </p:childTnLst>
                                </p:cTn>
                              </p:par>
                              <p:par>
                                <p:cTn id="26" presetID="6" presetClass="emph" presetSubtype="0" accel="48000" decel="52000" autoRev="1" fill="hold" nodeType="withEffect">
                                  <p:stCondLst>
                                    <p:cond delay="0"/>
                                  </p:stCondLst>
                                  <p:childTnLst>
                                    <p:animScale>
                                      <p:cBhvr>
                                        <p:cTn id="27" dur="30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AA8A04-D609-4C42-93E2-0B133FC163A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rcRect l="1094"/>
          <a:stretch/>
        </p:blipFill>
        <p:spPr>
          <a:xfrm>
            <a:off x="0" y="219"/>
            <a:ext cx="12191999" cy="685756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503" y="1452633"/>
            <a:ext cx="5064814" cy="4153147"/>
          </a:xfrm>
          <a:prstGeom prst="rect">
            <a:avLst/>
          </a:prstGeom>
        </p:spPr>
      </p:pic>
      <p:sp>
        <p:nvSpPr>
          <p:cNvPr id="10" name="TextBox 9">
            <a:extLst>
              <a:ext uri="{FF2B5EF4-FFF2-40B4-BE49-F238E27FC236}">
                <a16:creationId xmlns:a16="http://schemas.microsoft.com/office/drawing/2014/main" id="{F04B196E-1191-4C77-A5FA-9E18B1826F23}"/>
              </a:ext>
            </a:extLst>
          </p:cNvPr>
          <p:cNvSpPr txBox="1"/>
          <p:nvPr/>
        </p:nvSpPr>
        <p:spPr>
          <a:xfrm>
            <a:off x="5659822" y="1593582"/>
            <a:ext cx="6800383" cy="830997"/>
          </a:xfrm>
          <a:prstGeom prst="rect">
            <a:avLst/>
          </a:prstGeom>
          <a:noFill/>
        </p:spPr>
        <p:txBody>
          <a:bodyPr wrap="square" rtlCol="0">
            <a:spAutoFit/>
          </a:bodyPr>
          <a:lstStyle/>
          <a:p>
            <a:r>
              <a:rPr lang="en-US" sz="4800" spc="-300" dirty="0">
                <a:solidFill>
                  <a:srgbClr val="2CEFFF"/>
                </a:solidFill>
                <a:latin typeface="Work Sans SemiBold" pitchFamily="2" charset="0"/>
              </a:rPr>
              <a:t>MAXBOOK LAPTOP</a:t>
            </a:r>
          </a:p>
        </p:txBody>
      </p:sp>
      <p:sp>
        <p:nvSpPr>
          <p:cNvPr id="11" name="TextBox 10">
            <a:extLst>
              <a:ext uri="{FF2B5EF4-FFF2-40B4-BE49-F238E27FC236}">
                <a16:creationId xmlns:a16="http://schemas.microsoft.com/office/drawing/2014/main" id="{72292A84-A0AC-453E-B04E-75F45D439B3C}"/>
              </a:ext>
            </a:extLst>
          </p:cNvPr>
          <p:cNvSpPr txBox="1"/>
          <p:nvPr/>
        </p:nvSpPr>
        <p:spPr>
          <a:xfrm>
            <a:off x="5659822" y="2562726"/>
            <a:ext cx="5722883" cy="461665"/>
          </a:xfrm>
          <a:prstGeom prst="rect">
            <a:avLst/>
          </a:prstGeom>
          <a:noFill/>
        </p:spPr>
        <p:txBody>
          <a:bodyPr wrap="square" rtlCol="0">
            <a:spAutoFit/>
          </a:bodyPr>
          <a:lstStyle/>
          <a:p>
            <a:r>
              <a:rPr lang="en-US" sz="2400" dirty="0">
                <a:solidFill>
                  <a:schemeClr val="bg1">
                    <a:lumMod val="95000"/>
                  </a:schemeClr>
                </a:solidFill>
                <a:latin typeface="Work Sans SemiBold" pitchFamily="2" charset="0"/>
              </a:rPr>
              <a:t>THIN, LIGHT, YET POWERFUL</a:t>
            </a:r>
          </a:p>
        </p:txBody>
      </p:sp>
      <p:sp>
        <p:nvSpPr>
          <p:cNvPr id="12" name="TextBox 11">
            <a:extLst>
              <a:ext uri="{FF2B5EF4-FFF2-40B4-BE49-F238E27FC236}">
                <a16:creationId xmlns:a16="http://schemas.microsoft.com/office/drawing/2014/main" id="{EA3F4AF1-11A2-4DE9-A013-FBD930367BDF}"/>
              </a:ext>
            </a:extLst>
          </p:cNvPr>
          <p:cNvSpPr txBox="1"/>
          <p:nvPr/>
        </p:nvSpPr>
        <p:spPr>
          <a:xfrm>
            <a:off x="5659821" y="3162538"/>
            <a:ext cx="5581164" cy="1384995"/>
          </a:xfrm>
          <a:prstGeom prst="rect">
            <a:avLst/>
          </a:prstGeom>
          <a:noFill/>
        </p:spPr>
        <p:txBody>
          <a:bodyPr wrap="square" rtlCol="0">
            <a:spAutoFit/>
          </a:bodyPr>
          <a:lstStyle/>
          <a:p>
            <a:r>
              <a:rPr lang="en-US" sz="1400" dirty="0">
                <a:solidFill>
                  <a:schemeClr val="bg1">
                    <a:lumMod val="95000"/>
                  </a:schemeClr>
                </a:solidFill>
                <a:latin typeface="Work Sans Light" pitchFamily="2" charset="0"/>
              </a:rPr>
              <a:t>The all-new MAXBOOK combines class and power and brings it to a whole new level. Featuring a Full HD display with 1920 x 1080 resolution, the UX303UA delivers stunning visuals in amazing detail. At just 0.7-inch thin, the UX303UA is also power-packed with an SKYFORCE RX and 6</a:t>
            </a:r>
            <a:r>
              <a:rPr lang="en-US" sz="1400" baseline="30000" dirty="0">
                <a:solidFill>
                  <a:schemeClr val="bg1">
                    <a:lumMod val="95000"/>
                  </a:schemeClr>
                </a:solidFill>
                <a:latin typeface="Work Sans Light" pitchFamily="2" charset="0"/>
              </a:rPr>
              <a:t>th</a:t>
            </a:r>
            <a:r>
              <a:rPr lang="en-US" sz="1400" dirty="0">
                <a:solidFill>
                  <a:schemeClr val="bg1">
                    <a:lumMod val="95000"/>
                  </a:schemeClr>
                </a:solidFill>
                <a:latin typeface="Work Sans Light" pitchFamily="2" charset="0"/>
              </a:rPr>
              <a:t> CORE JX 5600 processor for a silky-smooth performance. </a:t>
            </a:r>
          </a:p>
        </p:txBody>
      </p:sp>
      <p:grpSp>
        <p:nvGrpSpPr>
          <p:cNvPr id="13" name="Group 12">
            <a:extLst>
              <a:ext uri="{FF2B5EF4-FFF2-40B4-BE49-F238E27FC236}">
                <a16:creationId xmlns:a16="http://schemas.microsoft.com/office/drawing/2014/main" id="{86EABA7C-4B40-450C-88AD-219FFD4C392D}"/>
              </a:ext>
            </a:extLst>
          </p:cNvPr>
          <p:cNvGrpSpPr/>
          <p:nvPr/>
        </p:nvGrpSpPr>
        <p:grpSpPr>
          <a:xfrm>
            <a:off x="5659822" y="4685679"/>
            <a:ext cx="2244094" cy="851379"/>
            <a:chOff x="5762171" y="4289213"/>
            <a:chExt cx="2244094" cy="851379"/>
          </a:xfrm>
        </p:grpSpPr>
        <p:sp>
          <p:nvSpPr>
            <p:cNvPr id="14" name="Rectangle 13">
              <a:extLst>
                <a:ext uri="{FF2B5EF4-FFF2-40B4-BE49-F238E27FC236}">
                  <a16:creationId xmlns:a16="http://schemas.microsoft.com/office/drawing/2014/main" id="{01AECFEA-9FDD-47D9-95AC-BFD4AA88CD45}"/>
                </a:ext>
              </a:extLst>
            </p:cNvPr>
            <p:cNvSpPr/>
            <p:nvPr/>
          </p:nvSpPr>
          <p:spPr>
            <a:xfrm>
              <a:off x="5762171" y="4289213"/>
              <a:ext cx="2205921" cy="851379"/>
            </a:xfrm>
            <a:prstGeom prst="rect">
              <a:avLst/>
            </a:prstGeom>
            <a:solidFill>
              <a:srgbClr val="2C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D4D9CF45-2128-4380-A1A3-CE8E0157AE82}"/>
                </a:ext>
              </a:extLst>
            </p:cNvPr>
            <p:cNvGrpSpPr/>
            <p:nvPr/>
          </p:nvGrpSpPr>
          <p:grpSpPr>
            <a:xfrm>
              <a:off x="5800344" y="4307259"/>
              <a:ext cx="2205921" cy="830997"/>
              <a:chOff x="6307594" y="4457844"/>
              <a:chExt cx="2205921" cy="830997"/>
            </a:xfrm>
          </p:grpSpPr>
          <p:sp>
            <p:nvSpPr>
              <p:cNvPr id="16" name="TextBox 15">
                <a:extLst>
                  <a:ext uri="{FF2B5EF4-FFF2-40B4-BE49-F238E27FC236}">
                    <a16:creationId xmlns:a16="http://schemas.microsoft.com/office/drawing/2014/main" id="{99016C2B-6F6F-41C1-BAC6-7DBDC49466CD}"/>
                  </a:ext>
                </a:extLst>
              </p:cNvPr>
              <p:cNvSpPr txBox="1"/>
              <p:nvPr/>
            </p:nvSpPr>
            <p:spPr>
              <a:xfrm>
                <a:off x="6307594" y="4457844"/>
                <a:ext cx="2205921" cy="830997"/>
              </a:xfrm>
              <a:prstGeom prst="rect">
                <a:avLst/>
              </a:prstGeom>
              <a:noFill/>
            </p:spPr>
            <p:txBody>
              <a:bodyPr wrap="square" rtlCol="0">
                <a:spAutoFit/>
              </a:bodyPr>
              <a:lstStyle/>
              <a:p>
                <a:r>
                  <a:rPr lang="en-US" sz="4800" dirty="0">
                    <a:solidFill>
                      <a:schemeClr val="bg1"/>
                    </a:solidFill>
                    <a:latin typeface="Work Sans SemiBold" pitchFamily="2" charset="0"/>
                  </a:rPr>
                  <a:t>$900.</a:t>
                </a:r>
              </a:p>
            </p:txBody>
          </p:sp>
          <p:sp>
            <p:nvSpPr>
              <p:cNvPr id="17" name="TextBox 16">
                <a:extLst>
                  <a:ext uri="{FF2B5EF4-FFF2-40B4-BE49-F238E27FC236}">
                    <a16:creationId xmlns:a16="http://schemas.microsoft.com/office/drawing/2014/main" id="{99B3B2CF-0F72-4B0F-B55D-D4033816A9F4}"/>
                  </a:ext>
                </a:extLst>
              </p:cNvPr>
              <p:cNvSpPr txBox="1"/>
              <p:nvPr/>
            </p:nvSpPr>
            <p:spPr>
              <a:xfrm>
                <a:off x="7897207" y="4496155"/>
                <a:ext cx="578136" cy="369332"/>
              </a:xfrm>
              <a:prstGeom prst="rect">
                <a:avLst/>
              </a:prstGeom>
              <a:noFill/>
            </p:spPr>
            <p:txBody>
              <a:bodyPr wrap="square" rtlCol="0">
                <a:spAutoFit/>
              </a:bodyPr>
              <a:lstStyle/>
              <a:p>
                <a:pPr algn="ctr"/>
                <a:r>
                  <a:rPr lang="en-US" dirty="0">
                    <a:solidFill>
                      <a:schemeClr val="bg1"/>
                    </a:solidFill>
                    <a:latin typeface="Work Sans SemiBold" pitchFamily="2" charset="0"/>
                  </a:rPr>
                  <a:t>00</a:t>
                </a:r>
              </a:p>
            </p:txBody>
          </p:sp>
        </p:grpSp>
      </p:grpSp>
    </p:spTree>
    <p:extLst>
      <p:ext uri="{BB962C8B-B14F-4D97-AF65-F5344CB8AC3E}">
        <p14:creationId xmlns:p14="http://schemas.microsoft.com/office/powerpoint/2010/main" val="1451827937"/>
      </p:ext>
    </p:extLst>
  </p:cSld>
  <p:clrMapOvr>
    <a:masterClrMapping/>
  </p:clrMapOvr>
  <p:transition spd="slow" advTm="750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1+#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000" fill="hold"/>
                                        <p:tgtEl>
                                          <p:spTgt spid="11"/>
                                        </p:tgtEl>
                                        <p:attrNameLst>
                                          <p:attrName>ppt_x</p:attrName>
                                        </p:attrNameLst>
                                      </p:cBhvr>
                                      <p:tavLst>
                                        <p:tav tm="0">
                                          <p:val>
                                            <p:strVal val="1+#ppt_w/2"/>
                                          </p:val>
                                        </p:tav>
                                        <p:tav tm="100000">
                                          <p:val>
                                            <p:strVal val="#ppt_x"/>
                                          </p:val>
                                        </p:tav>
                                      </p:tavLst>
                                    </p:anim>
                                    <p:anim calcmode="lin" valueType="num">
                                      <p:cBhvr additive="base">
                                        <p:cTn id="12" dur="2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2000" fill="hold"/>
                                        <p:tgtEl>
                                          <p:spTgt spid="12"/>
                                        </p:tgtEl>
                                        <p:attrNameLst>
                                          <p:attrName>ppt_x</p:attrName>
                                        </p:attrNameLst>
                                      </p:cBhvr>
                                      <p:tavLst>
                                        <p:tav tm="0">
                                          <p:val>
                                            <p:strVal val="1+#ppt_w/2"/>
                                          </p:val>
                                        </p:tav>
                                        <p:tav tm="100000">
                                          <p:val>
                                            <p:strVal val="#ppt_x"/>
                                          </p:val>
                                        </p:tav>
                                      </p:tavLst>
                                    </p:anim>
                                    <p:anim calcmode="lin" valueType="num">
                                      <p:cBhvr additive="base">
                                        <p:cTn id="16" dur="20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75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2000" fill="hold"/>
                                        <p:tgtEl>
                                          <p:spTgt spid="13"/>
                                        </p:tgtEl>
                                        <p:attrNameLst>
                                          <p:attrName>ppt_x</p:attrName>
                                        </p:attrNameLst>
                                      </p:cBhvr>
                                      <p:tavLst>
                                        <p:tav tm="0">
                                          <p:val>
                                            <p:strVal val="1+#ppt_w/2"/>
                                          </p:val>
                                        </p:tav>
                                        <p:tav tm="100000">
                                          <p:val>
                                            <p:strVal val="#ppt_x"/>
                                          </p:val>
                                        </p:tav>
                                      </p:tavLst>
                                    </p:anim>
                                    <p:anim calcmode="lin" valueType="num">
                                      <p:cBhvr additive="base">
                                        <p:cTn id="20" dur="2000" fill="hold"/>
                                        <p:tgtEl>
                                          <p:spTgt spid="13"/>
                                        </p:tgtEl>
                                        <p:attrNameLst>
                                          <p:attrName>ppt_y</p:attrName>
                                        </p:attrNameLst>
                                      </p:cBhvr>
                                      <p:tavLst>
                                        <p:tav tm="0">
                                          <p:val>
                                            <p:strVal val="#ppt_y"/>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6" presetClass="emph" presetSubtype="0" decel="100000" fill="hold" nodeType="withEffect">
                                  <p:stCondLst>
                                    <p:cond delay="0"/>
                                  </p:stCondLst>
                                  <p:childTnLst>
                                    <p:animScale>
                                      <p:cBhvr>
                                        <p:cTn id="25" dur="8000" fill="hold"/>
                                        <p:tgtEl>
                                          <p:spTgt spid="9"/>
                                        </p:tgtEl>
                                      </p:cBhvr>
                                      <p:by x="85000" y="85000"/>
                                    </p:animScale>
                                  </p:childTnLst>
                                </p:cTn>
                              </p:par>
                              <p:par>
                                <p:cTn id="26" presetID="6" presetClass="emph" presetSubtype="0" accel="48000" decel="52000" autoRev="1" fill="hold" nodeType="withEffect">
                                  <p:stCondLst>
                                    <p:cond delay="0"/>
                                  </p:stCondLst>
                                  <p:childTnLst>
                                    <p:animScale>
                                      <p:cBhvr>
                                        <p:cTn id="27" dur="30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74B32D-1163-4739-9D83-DF73DC4E05C1}"/>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206"/>
            <a:ext cx="12192000" cy="685558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8367" y="1406163"/>
            <a:ext cx="4787381" cy="4045674"/>
          </a:xfrm>
          <a:prstGeom prst="rect">
            <a:avLst/>
          </a:prstGeom>
        </p:spPr>
      </p:pic>
      <p:sp>
        <p:nvSpPr>
          <p:cNvPr id="10" name="TextBox 9">
            <a:extLst>
              <a:ext uri="{FF2B5EF4-FFF2-40B4-BE49-F238E27FC236}">
                <a16:creationId xmlns:a16="http://schemas.microsoft.com/office/drawing/2014/main" id="{CE865D4E-4327-410C-8F18-63CB01E076F1}"/>
              </a:ext>
            </a:extLst>
          </p:cNvPr>
          <p:cNvSpPr txBox="1"/>
          <p:nvPr/>
        </p:nvSpPr>
        <p:spPr>
          <a:xfrm>
            <a:off x="667406" y="1593582"/>
            <a:ext cx="5722883" cy="830997"/>
          </a:xfrm>
          <a:prstGeom prst="rect">
            <a:avLst/>
          </a:prstGeom>
          <a:noFill/>
        </p:spPr>
        <p:txBody>
          <a:bodyPr wrap="square" rtlCol="0">
            <a:spAutoFit/>
          </a:bodyPr>
          <a:lstStyle/>
          <a:p>
            <a:pPr algn="r">
              <a:tabLst>
                <a:tab pos="4343400" algn="l"/>
              </a:tabLst>
            </a:pPr>
            <a:r>
              <a:rPr lang="en-US" sz="4800" spc="-300" dirty="0">
                <a:solidFill>
                  <a:srgbClr val="2CEFFF"/>
                </a:solidFill>
                <a:latin typeface="Work Sans SemiBold" pitchFamily="2" charset="0"/>
              </a:rPr>
              <a:t>TD1a200 POWER </a:t>
            </a:r>
          </a:p>
        </p:txBody>
      </p:sp>
      <p:sp>
        <p:nvSpPr>
          <p:cNvPr id="11" name="TextBox 10">
            <a:extLst>
              <a:ext uri="{FF2B5EF4-FFF2-40B4-BE49-F238E27FC236}">
                <a16:creationId xmlns:a16="http://schemas.microsoft.com/office/drawing/2014/main" id="{71DA6679-A6C6-46A1-8D19-78E9E6494A35}"/>
              </a:ext>
            </a:extLst>
          </p:cNvPr>
          <p:cNvSpPr txBox="1"/>
          <p:nvPr/>
        </p:nvSpPr>
        <p:spPr>
          <a:xfrm>
            <a:off x="667406" y="2511433"/>
            <a:ext cx="5722883" cy="461665"/>
          </a:xfrm>
          <a:prstGeom prst="rect">
            <a:avLst/>
          </a:prstGeom>
          <a:noFill/>
        </p:spPr>
        <p:txBody>
          <a:bodyPr wrap="square" rtlCol="0">
            <a:spAutoFit/>
          </a:bodyPr>
          <a:lstStyle/>
          <a:p>
            <a:pPr algn="r"/>
            <a:r>
              <a:rPr lang="en-US" sz="2400" dirty="0">
                <a:solidFill>
                  <a:schemeClr val="bg1">
                    <a:lumMod val="95000"/>
                  </a:schemeClr>
                </a:solidFill>
                <a:latin typeface="Work Sans SemiBold" pitchFamily="2" charset="0"/>
              </a:rPr>
              <a:t>SOUNDLESS  PERFORMANCE</a:t>
            </a:r>
          </a:p>
        </p:txBody>
      </p:sp>
      <p:sp>
        <p:nvSpPr>
          <p:cNvPr id="12" name="TextBox 11">
            <a:extLst>
              <a:ext uri="{FF2B5EF4-FFF2-40B4-BE49-F238E27FC236}">
                <a16:creationId xmlns:a16="http://schemas.microsoft.com/office/drawing/2014/main" id="{2683EA79-4D4B-4858-9A4A-19F72A1A5992}"/>
              </a:ext>
            </a:extLst>
          </p:cNvPr>
          <p:cNvSpPr txBox="1"/>
          <p:nvPr/>
        </p:nvSpPr>
        <p:spPr>
          <a:xfrm>
            <a:off x="1208486" y="3059952"/>
            <a:ext cx="5181803" cy="1384995"/>
          </a:xfrm>
          <a:prstGeom prst="rect">
            <a:avLst/>
          </a:prstGeom>
          <a:noFill/>
        </p:spPr>
        <p:txBody>
          <a:bodyPr wrap="square" rtlCol="0">
            <a:spAutoFit/>
          </a:bodyPr>
          <a:lstStyle/>
          <a:p>
            <a:pPr algn="r"/>
            <a:r>
              <a:rPr lang="en-US" sz="1400" dirty="0">
                <a:solidFill>
                  <a:schemeClr val="bg1">
                    <a:lumMod val="95000"/>
                  </a:schemeClr>
                </a:solidFill>
                <a:latin typeface="Work Sans Light" pitchFamily="2" charset="0"/>
              </a:rPr>
              <a:t>Our flagship power supply comes with an award-winning design, an efficiency rating few have managed to reach, and the control perks of high-end digital signal processor. All of this combines into a whopping 1200 watts of continuous power that can run safely over a conventional household outlet. </a:t>
            </a:r>
          </a:p>
        </p:txBody>
      </p:sp>
      <p:grpSp>
        <p:nvGrpSpPr>
          <p:cNvPr id="13" name="Group 12">
            <a:extLst>
              <a:ext uri="{FF2B5EF4-FFF2-40B4-BE49-F238E27FC236}">
                <a16:creationId xmlns:a16="http://schemas.microsoft.com/office/drawing/2014/main" id="{B2DDB5CB-174A-4DD8-9E5A-C356FB85DD58}"/>
              </a:ext>
            </a:extLst>
          </p:cNvPr>
          <p:cNvGrpSpPr/>
          <p:nvPr/>
        </p:nvGrpSpPr>
        <p:grpSpPr>
          <a:xfrm>
            <a:off x="4082694" y="4531801"/>
            <a:ext cx="2269422" cy="851379"/>
            <a:chOff x="5698670" y="4289213"/>
            <a:chExt cx="2269422" cy="851379"/>
          </a:xfrm>
        </p:grpSpPr>
        <p:sp>
          <p:nvSpPr>
            <p:cNvPr id="14" name="Rectangle 13">
              <a:extLst>
                <a:ext uri="{FF2B5EF4-FFF2-40B4-BE49-F238E27FC236}">
                  <a16:creationId xmlns:a16="http://schemas.microsoft.com/office/drawing/2014/main" id="{47B84911-A055-4106-9C3E-65DAFE07AAE4}"/>
                </a:ext>
              </a:extLst>
            </p:cNvPr>
            <p:cNvSpPr/>
            <p:nvPr/>
          </p:nvSpPr>
          <p:spPr>
            <a:xfrm>
              <a:off x="5762171" y="4289213"/>
              <a:ext cx="2205921" cy="851379"/>
            </a:xfrm>
            <a:prstGeom prst="rect">
              <a:avLst/>
            </a:prstGeom>
            <a:solidFill>
              <a:srgbClr val="2C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BCC3C1A1-5EF7-4090-8A61-9E17E6F340E8}"/>
                </a:ext>
              </a:extLst>
            </p:cNvPr>
            <p:cNvGrpSpPr/>
            <p:nvPr/>
          </p:nvGrpSpPr>
          <p:grpSpPr>
            <a:xfrm>
              <a:off x="5698670" y="4307259"/>
              <a:ext cx="2256723" cy="830997"/>
              <a:chOff x="6205920" y="4457844"/>
              <a:chExt cx="2256723" cy="830997"/>
            </a:xfrm>
          </p:grpSpPr>
          <p:sp>
            <p:nvSpPr>
              <p:cNvPr id="16" name="TextBox 15">
                <a:extLst>
                  <a:ext uri="{FF2B5EF4-FFF2-40B4-BE49-F238E27FC236}">
                    <a16:creationId xmlns:a16="http://schemas.microsoft.com/office/drawing/2014/main" id="{D50625D0-0896-4EA1-9830-901FC36D12F4}"/>
                  </a:ext>
                </a:extLst>
              </p:cNvPr>
              <p:cNvSpPr txBox="1"/>
              <p:nvPr/>
            </p:nvSpPr>
            <p:spPr>
              <a:xfrm>
                <a:off x="6205920" y="4457844"/>
                <a:ext cx="2205921" cy="830997"/>
              </a:xfrm>
              <a:prstGeom prst="rect">
                <a:avLst/>
              </a:prstGeom>
              <a:noFill/>
            </p:spPr>
            <p:txBody>
              <a:bodyPr wrap="square" rtlCol="0">
                <a:spAutoFit/>
              </a:bodyPr>
              <a:lstStyle/>
              <a:p>
                <a:pPr algn="ctr"/>
                <a:r>
                  <a:rPr lang="en-US" sz="4800" dirty="0">
                    <a:solidFill>
                      <a:schemeClr val="bg1"/>
                    </a:solidFill>
                    <a:latin typeface="Work Sans SemiBold" pitchFamily="2" charset="0"/>
                  </a:rPr>
                  <a:t>$95.</a:t>
                </a:r>
              </a:p>
            </p:txBody>
          </p:sp>
          <p:sp>
            <p:nvSpPr>
              <p:cNvPr id="17" name="TextBox 16">
                <a:extLst>
                  <a:ext uri="{FF2B5EF4-FFF2-40B4-BE49-F238E27FC236}">
                    <a16:creationId xmlns:a16="http://schemas.microsoft.com/office/drawing/2014/main" id="{334380AF-AF7E-49A6-8E23-574C189F24D6}"/>
                  </a:ext>
                </a:extLst>
              </p:cNvPr>
              <p:cNvSpPr txBox="1"/>
              <p:nvPr/>
            </p:nvSpPr>
            <p:spPr>
              <a:xfrm>
                <a:off x="7884507" y="4496155"/>
                <a:ext cx="578136" cy="369332"/>
              </a:xfrm>
              <a:prstGeom prst="rect">
                <a:avLst/>
              </a:prstGeom>
              <a:noFill/>
            </p:spPr>
            <p:txBody>
              <a:bodyPr wrap="square" rtlCol="0">
                <a:spAutoFit/>
              </a:bodyPr>
              <a:lstStyle/>
              <a:p>
                <a:r>
                  <a:rPr lang="en-US" dirty="0">
                    <a:solidFill>
                      <a:schemeClr val="bg1"/>
                    </a:solidFill>
                    <a:latin typeface="Work Sans SemiBold" pitchFamily="2" charset="0"/>
                  </a:rPr>
                  <a:t>00</a:t>
                </a:r>
              </a:p>
            </p:txBody>
          </p:sp>
        </p:grpSp>
      </p:grpSp>
    </p:spTree>
    <p:extLst>
      <p:ext uri="{BB962C8B-B14F-4D97-AF65-F5344CB8AC3E}">
        <p14:creationId xmlns:p14="http://schemas.microsoft.com/office/powerpoint/2010/main" val="2524261455"/>
      </p:ext>
    </p:extLst>
  </p:cSld>
  <p:clrMapOvr>
    <a:masterClrMapping/>
  </p:clrMapOvr>
  <p:transition spd="slow" advTm="8019">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1+#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000" fill="hold"/>
                                        <p:tgtEl>
                                          <p:spTgt spid="11"/>
                                        </p:tgtEl>
                                        <p:attrNameLst>
                                          <p:attrName>ppt_x</p:attrName>
                                        </p:attrNameLst>
                                      </p:cBhvr>
                                      <p:tavLst>
                                        <p:tav tm="0">
                                          <p:val>
                                            <p:strVal val="1+#ppt_w/2"/>
                                          </p:val>
                                        </p:tav>
                                        <p:tav tm="100000">
                                          <p:val>
                                            <p:strVal val="#ppt_x"/>
                                          </p:val>
                                        </p:tav>
                                      </p:tavLst>
                                    </p:anim>
                                    <p:anim calcmode="lin" valueType="num">
                                      <p:cBhvr additive="base">
                                        <p:cTn id="12" dur="2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2000" fill="hold"/>
                                        <p:tgtEl>
                                          <p:spTgt spid="12"/>
                                        </p:tgtEl>
                                        <p:attrNameLst>
                                          <p:attrName>ppt_x</p:attrName>
                                        </p:attrNameLst>
                                      </p:cBhvr>
                                      <p:tavLst>
                                        <p:tav tm="0">
                                          <p:val>
                                            <p:strVal val="1+#ppt_w/2"/>
                                          </p:val>
                                        </p:tav>
                                        <p:tav tm="100000">
                                          <p:val>
                                            <p:strVal val="#ppt_x"/>
                                          </p:val>
                                        </p:tav>
                                      </p:tavLst>
                                    </p:anim>
                                    <p:anim calcmode="lin" valueType="num">
                                      <p:cBhvr additive="base">
                                        <p:cTn id="16" dur="20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75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2000" fill="hold"/>
                                        <p:tgtEl>
                                          <p:spTgt spid="13"/>
                                        </p:tgtEl>
                                        <p:attrNameLst>
                                          <p:attrName>ppt_x</p:attrName>
                                        </p:attrNameLst>
                                      </p:cBhvr>
                                      <p:tavLst>
                                        <p:tav tm="0">
                                          <p:val>
                                            <p:strVal val="1+#ppt_w/2"/>
                                          </p:val>
                                        </p:tav>
                                        <p:tav tm="100000">
                                          <p:val>
                                            <p:strVal val="#ppt_x"/>
                                          </p:val>
                                        </p:tav>
                                      </p:tavLst>
                                    </p:anim>
                                    <p:anim calcmode="lin" valueType="num">
                                      <p:cBhvr additive="base">
                                        <p:cTn id="20" dur="20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125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250" fill="hold"/>
                                        <p:tgtEl>
                                          <p:spTgt spid="9"/>
                                        </p:tgtEl>
                                        <p:attrNameLst>
                                          <p:attrName>ppt_x</p:attrName>
                                        </p:attrNameLst>
                                      </p:cBhvr>
                                      <p:tavLst>
                                        <p:tav tm="0">
                                          <p:val>
                                            <p:strVal val="1+#ppt_w/2"/>
                                          </p:val>
                                        </p:tav>
                                        <p:tav tm="100000">
                                          <p:val>
                                            <p:strVal val="#ppt_x"/>
                                          </p:val>
                                        </p:tav>
                                      </p:tavLst>
                                    </p:anim>
                                    <p:anim calcmode="lin" valueType="num">
                                      <p:cBhvr additive="base">
                                        <p:cTn id="24" dur="1250" fill="hold"/>
                                        <p:tgtEl>
                                          <p:spTgt spid="9"/>
                                        </p:tgtEl>
                                        <p:attrNameLst>
                                          <p:attrName>ppt_y</p:attrName>
                                        </p:attrNameLst>
                                      </p:cBhvr>
                                      <p:tavLst>
                                        <p:tav tm="0">
                                          <p:val>
                                            <p:strVal val="#ppt_y"/>
                                          </p:val>
                                        </p:tav>
                                        <p:tav tm="100000">
                                          <p:val>
                                            <p:strVal val="#ppt_y"/>
                                          </p:val>
                                        </p:tav>
                                      </p:tavLst>
                                    </p:anim>
                                  </p:childTnLst>
                                </p:cTn>
                              </p:par>
                              <p:par>
                                <p:cTn id="25" presetID="6" presetClass="emph" presetSubtype="0" decel="100000" fill="hold" nodeType="withEffect">
                                  <p:stCondLst>
                                    <p:cond delay="0"/>
                                  </p:stCondLst>
                                  <p:childTnLst>
                                    <p:animScale>
                                      <p:cBhvr>
                                        <p:cTn id="26" dur="8000" fill="hold"/>
                                        <p:tgtEl>
                                          <p:spTgt spid="9"/>
                                        </p:tgtEl>
                                      </p:cBhvr>
                                      <p:by x="85000" y="85000"/>
                                    </p:animScale>
                                  </p:childTnLst>
                                </p:cTn>
                              </p:par>
                              <p:par>
                                <p:cTn id="27" presetID="6" presetClass="emph" presetSubtype="0" accel="48000" decel="52000" autoRev="1" fill="hold" nodeType="withEffect">
                                  <p:stCondLst>
                                    <p:cond delay="0"/>
                                  </p:stCondLst>
                                  <p:childTnLst>
                                    <p:animScale>
                                      <p:cBhvr>
                                        <p:cTn id="28" dur="30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FC2189-C7BE-4BA1-8281-C180019C9BE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rcRect t="-3"/>
          <a:stretch>
            <a:fillRect/>
          </a:stretch>
        </p:blipFill>
        <p:spPr>
          <a:xfrm>
            <a:off x="0" y="110"/>
            <a:ext cx="12192000" cy="685756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00000">
            <a:off x="2508018" y="-420928"/>
            <a:ext cx="7118831" cy="6715779"/>
          </a:xfrm>
          <a:prstGeom prst="rect">
            <a:avLst/>
          </a:prstGeom>
        </p:spPr>
      </p:pic>
      <p:sp>
        <p:nvSpPr>
          <p:cNvPr id="10" name="TextBox 9">
            <a:extLst>
              <a:ext uri="{FF2B5EF4-FFF2-40B4-BE49-F238E27FC236}">
                <a16:creationId xmlns:a16="http://schemas.microsoft.com/office/drawing/2014/main" id="{36449854-8638-4D0A-874C-B366BB8AE0F5}"/>
              </a:ext>
            </a:extLst>
          </p:cNvPr>
          <p:cNvSpPr txBox="1"/>
          <p:nvPr/>
        </p:nvSpPr>
        <p:spPr>
          <a:xfrm>
            <a:off x="1203585" y="4372924"/>
            <a:ext cx="6756942" cy="954107"/>
          </a:xfrm>
          <a:prstGeom prst="rect">
            <a:avLst/>
          </a:prstGeom>
          <a:noFill/>
        </p:spPr>
        <p:txBody>
          <a:bodyPr wrap="square" rtlCol="0">
            <a:spAutoFit/>
          </a:bodyPr>
          <a:lstStyle/>
          <a:p>
            <a:r>
              <a:rPr lang="en-US" sz="1400" dirty="0">
                <a:solidFill>
                  <a:schemeClr val="bg1">
                    <a:lumMod val="95000"/>
                  </a:schemeClr>
                </a:solidFill>
                <a:latin typeface="Work Sans Light" pitchFamily="2" charset="0"/>
              </a:rPr>
              <a:t>The mechanical keys on x120 deliver gaming grade responsiveness and tactile feedback superior to rubber-domed keys. With an actuation force and distance of 45 g and 2 mm respectively, the keys are optimized for rapid command entry.. </a:t>
            </a:r>
          </a:p>
        </p:txBody>
      </p:sp>
      <p:sp>
        <p:nvSpPr>
          <p:cNvPr id="11" name="TextBox 10">
            <a:extLst>
              <a:ext uri="{FF2B5EF4-FFF2-40B4-BE49-F238E27FC236}">
                <a16:creationId xmlns:a16="http://schemas.microsoft.com/office/drawing/2014/main" id="{208B3C5E-6631-4D91-96EB-A193E5570021}"/>
              </a:ext>
            </a:extLst>
          </p:cNvPr>
          <p:cNvSpPr txBox="1"/>
          <p:nvPr/>
        </p:nvSpPr>
        <p:spPr>
          <a:xfrm>
            <a:off x="3247590" y="387746"/>
            <a:ext cx="7950802" cy="830997"/>
          </a:xfrm>
          <a:prstGeom prst="rect">
            <a:avLst/>
          </a:prstGeom>
          <a:noFill/>
        </p:spPr>
        <p:txBody>
          <a:bodyPr wrap="square" rtlCol="0">
            <a:spAutoFit/>
          </a:bodyPr>
          <a:lstStyle/>
          <a:p>
            <a:pPr algn="r"/>
            <a:r>
              <a:rPr lang="en-US" sz="4800" spc="-300" dirty="0">
                <a:solidFill>
                  <a:srgbClr val="2CEFFF"/>
                </a:solidFill>
                <a:latin typeface="Work Sans SemiBold" pitchFamily="2" charset="0"/>
              </a:rPr>
              <a:t>X120 KEYBOARD PRO </a:t>
            </a:r>
          </a:p>
        </p:txBody>
      </p:sp>
      <p:sp>
        <p:nvSpPr>
          <p:cNvPr id="12" name="TextBox 11">
            <a:extLst>
              <a:ext uri="{FF2B5EF4-FFF2-40B4-BE49-F238E27FC236}">
                <a16:creationId xmlns:a16="http://schemas.microsoft.com/office/drawing/2014/main" id="{65ABC112-E707-4CF2-8ABA-2900F3E1E4FF}"/>
              </a:ext>
            </a:extLst>
          </p:cNvPr>
          <p:cNvSpPr txBox="1"/>
          <p:nvPr/>
        </p:nvSpPr>
        <p:spPr>
          <a:xfrm>
            <a:off x="3803021" y="1119178"/>
            <a:ext cx="7395371" cy="461665"/>
          </a:xfrm>
          <a:prstGeom prst="rect">
            <a:avLst/>
          </a:prstGeom>
          <a:noFill/>
        </p:spPr>
        <p:txBody>
          <a:bodyPr wrap="square" rtlCol="0">
            <a:spAutoFit/>
          </a:bodyPr>
          <a:lstStyle/>
          <a:p>
            <a:pPr algn="r"/>
            <a:r>
              <a:rPr lang="en-US" sz="2400" dirty="0">
                <a:solidFill>
                  <a:schemeClr val="bg1">
                    <a:lumMod val="95000"/>
                  </a:schemeClr>
                </a:solidFill>
                <a:latin typeface="Work Sans SemiBold" pitchFamily="2" charset="0"/>
              </a:rPr>
              <a:t>MECHANICAL GAMING KEYBOARD </a:t>
            </a:r>
          </a:p>
        </p:txBody>
      </p:sp>
      <p:grpSp>
        <p:nvGrpSpPr>
          <p:cNvPr id="13" name="Group 12">
            <a:extLst>
              <a:ext uri="{FF2B5EF4-FFF2-40B4-BE49-F238E27FC236}">
                <a16:creationId xmlns:a16="http://schemas.microsoft.com/office/drawing/2014/main" id="{BB4C29C6-D7BB-4C92-90D2-6816B878C512}"/>
              </a:ext>
            </a:extLst>
          </p:cNvPr>
          <p:cNvGrpSpPr/>
          <p:nvPr/>
        </p:nvGrpSpPr>
        <p:grpSpPr>
          <a:xfrm>
            <a:off x="1203585" y="5476313"/>
            <a:ext cx="2244094" cy="851379"/>
            <a:chOff x="5762171" y="4289213"/>
            <a:chExt cx="2244094" cy="851379"/>
          </a:xfrm>
        </p:grpSpPr>
        <p:sp>
          <p:nvSpPr>
            <p:cNvPr id="14" name="Rectangle 13">
              <a:extLst>
                <a:ext uri="{FF2B5EF4-FFF2-40B4-BE49-F238E27FC236}">
                  <a16:creationId xmlns:a16="http://schemas.microsoft.com/office/drawing/2014/main" id="{78FDFF99-F615-43E0-B7D4-099EF7B0CB9D}"/>
                </a:ext>
              </a:extLst>
            </p:cNvPr>
            <p:cNvSpPr/>
            <p:nvPr/>
          </p:nvSpPr>
          <p:spPr>
            <a:xfrm>
              <a:off x="5762171" y="4289213"/>
              <a:ext cx="2205921" cy="851379"/>
            </a:xfrm>
            <a:prstGeom prst="rect">
              <a:avLst/>
            </a:prstGeom>
            <a:solidFill>
              <a:srgbClr val="2C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467612DD-830F-4E1A-9366-11A67FFC879C}"/>
                </a:ext>
              </a:extLst>
            </p:cNvPr>
            <p:cNvGrpSpPr/>
            <p:nvPr/>
          </p:nvGrpSpPr>
          <p:grpSpPr>
            <a:xfrm>
              <a:off x="5800344" y="4307259"/>
              <a:ext cx="2205921" cy="830997"/>
              <a:chOff x="6307594" y="4457844"/>
              <a:chExt cx="2205921" cy="830997"/>
            </a:xfrm>
          </p:grpSpPr>
          <p:sp>
            <p:nvSpPr>
              <p:cNvPr id="16" name="TextBox 15">
                <a:extLst>
                  <a:ext uri="{FF2B5EF4-FFF2-40B4-BE49-F238E27FC236}">
                    <a16:creationId xmlns:a16="http://schemas.microsoft.com/office/drawing/2014/main" id="{711F05B6-1D22-40F7-B7AF-884A8C1DC07B}"/>
                  </a:ext>
                </a:extLst>
              </p:cNvPr>
              <p:cNvSpPr txBox="1"/>
              <p:nvPr/>
            </p:nvSpPr>
            <p:spPr>
              <a:xfrm>
                <a:off x="6307594" y="4457844"/>
                <a:ext cx="2205921" cy="830997"/>
              </a:xfrm>
              <a:prstGeom prst="rect">
                <a:avLst/>
              </a:prstGeom>
              <a:noFill/>
            </p:spPr>
            <p:txBody>
              <a:bodyPr wrap="square" rtlCol="0">
                <a:spAutoFit/>
              </a:bodyPr>
              <a:lstStyle/>
              <a:p>
                <a:r>
                  <a:rPr lang="en-US" sz="4800" dirty="0">
                    <a:solidFill>
                      <a:schemeClr val="bg1"/>
                    </a:solidFill>
                    <a:latin typeface="Work Sans SemiBold" pitchFamily="2" charset="0"/>
                  </a:rPr>
                  <a:t>$109.</a:t>
                </a:r>
              </a:p>
            </p:txBody>
          </p:sp>
          <p:sp>
            <p:nvSpPr>
              <p:cNvPr id="17" name="TextBox 16">
                <a:extLst>
                  <a:ext uri="{FF2B5EF4-FFF2-40B4-BE49-F238E27FC236}">
                    <a16:creationId xmlns:a16="http://schemas.microsoft.com/office/drawing/2014/main" id="{D5E61E77-38D9-4E0D-ABFD-64EE53FE5AD5}"/>
                  </a:ext>
                </a:extLst>
              </p:cNvPr>
              <p:cNvSpPr txBox="1"/>
              <p:nvPr/>
            </p:nvSpPr>
            <p:spPr>
              <a:xfrm>
                <a:off x="7897207" y="4496155"/>
                <a:ext cx="578136" cy="369332"/>
              </a:xfrm>
              <a:prstGeom prst="rect">
                <a:avLst/>
              </a:prstGeom>
              <a:noFill/>
            </p:spPr>
            <p:txBody>
              <a:bodyPr wrap="square" rtlCol="0">
                <a:spAutoFit/>
              </a:bodyPr>
              <a:lstStyle/>
              <a:p>
                <a:pPr algn="ctr"/>
                <a:r>
                  <a:rPr lang="en-US" dirty="0">
                    <a:solidFill>
                      <a:schemeClr val="bg1"/>
                    </a:solidFill>
                    <a:latin typeface="Work Sans SemiBold" pitchFamily="2" charset="0"/>
                  </a:rPr>
                  <a:t>00</a:t>
                </a:r>
              </a:p>
            </p:txBody>
          </p:sp>
        </p:grpSp>
      </p:grpSp>
    </p:spTree>
    <p:extLst>
      <p:ext uri="{BB962C8B-B14F-4D97-AF65-F5344CB8AC3E}">
        <p14:creationId xmlns:p14="http://schemas.microsoft.com/office/powerpoint/2010/main" val="393919595"/>
      </p:ext>
    </p:extLst>
  </p:cSld>
  <p:clrMapOvr>
    <a:masterClrMapping/>
  </p:clrMapOvr>
  <p:transition spd="slow" advTm="7768">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ppt_x"/>
                                          </p:val>
                                        </p:tav>
                                        <p:tav tm="100000">
                                          <p:val>
                                            <p:strVal val="#ppt_x"/>
                                          </p:val>
                                        </p:tav>
                                      </p:tavLst>
                                    </p:anim>
                                    <p:anim calcmode="lin" valueType="num">
                                      <p:cBhvr additive="base">
                                        <p:cTn id="8" dur="20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2000" fill="hold"/>
                                        <p:tgtEl>
                                          <p:spTgt spid="12"/>
                                        </p:tgtEl>
                                        <p:attrNameLst>
                                          <p:attrName>ppt_x</p:attrName>
                                        </p:attrNameLst>
                                      </p:cBhvr>
                                      <p:tavLst>
                                        <p:tav tm="0">
                                          <p:val>
                                            <p:strVal val="#ppt_x"/>
                                          </p:val>
                                        </p:tav>
                                        <p:tav tm="100000">
                                          <p:val>
                                            <p:strVal val="#ppt_x"/>
                                          </p:val>
                                        </p:tav>
                                      </p:tavLst>
                                    </p:anim>
                                    <p:anim calcmode="lin" valueType="num">
                                      <p:cBhvr additive="base">
                                        <p:cTn id="12" dur="20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5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2000" fill="hold"/>
                                        <p:tgtEl>
                                          <p:spTgt spid="10"/>
                                        </p:tgtEl>
                                        <p:attrNameLst>
                                          <p:attrName>ppt_x</p:attrName>
                                        </p:attrNameLst>
                                      </p:cBhvr>
                                      <p:tavLst>
                                        <p:tav tm="0">
                                          <p:val>
                                            <p:strVal val="#ppt_x"/>
                                          </p:val>
                                        </p:tav>
                                        <p:tav tm="100000">
                                          <p:val>
                                            <p:strVal val="#ppt_x"/>
                                          </p:val>
                                        </p:tav>
                                      </p:tavLst>
                                    </p:anim>
                                    <p:anim calcmode="lin" valueType="num">
                                      <p:cBhvr additive="base">
                                        <p:cTn id="16" dur="20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75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2000" fill="hold"/>
                                        <p:tgtEl>
                                          <p:spTgt spid="13"/>
                                        </p:tgtEl>
                                        <p:attrNameLst>
                                          <p:attrName>ppt_x</p:attrName>
                                        </p:attrNameLst>
                                      </p:cBhvr>
                                      <p:tavLst>
                                        <p:tav tm="0">
                                          <p:val>
                                            <p:strVal val="#ppt_x"/>
                                          </p:val>
                                        </p:tav>
                                        <p:tav tm="100000">
                                          <p:val>
                                            <p:strVal val="#ppt_x"/>
                                          </p:val>
                                        </p:tav>
                                      </p:tavLst>
                                    </p:anim>
                                    <p:anim calcmode="lin" valueType="num">
                                      <p:cBhvr additive="base">
                                        <p:cTn id="20" dur="2000" fill="hold"/>
                                        <p:tgtEl>
                                          <p:spTgt spid="13"/>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125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6" presetClass="emph" presetSubtype="0" decel="100000" fill="hold" nodeType="withEffect">
                                  <p:stCondLst>
                                    <p:cond delay="0"/>
                                  </p:stCondLst>
                                  <p:childTnLst>
                                    <p:animScale>
                                      <p:cBhvr>
                                        <p:cTn id="25" dur="8000" fill="hold"/>
                                        <p:tgtEl>
                                          <p:spTgt spid="9"/>
                                        </p:tgtEl>
                                      </p:cBhvr>
                                      <p:by x="85000" y="85000"/>
                                    </p:animScale>
                                  </p:childTnLst>
                                </p:cTn>
                              </p:par>
                              <p:par>
                                <p:cTn id="26" presetID="6" presetClass="emph" presetSubtype="0" accel="48000" decel="52000" autoRev="1" fill="hold" nodeType="withEffect">
                                  <p:stCondLst>
                                    <p:cond delay="0"/>
                                  </p:stCondLst>
                                  <p:childTnLst>
                                    <p:animScale>
                                      <p:cBhvr>
                                        <p:cTn id="27" dur="30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8A3823-38CC-4DE2-BD19-DE4078907685}"/>
              </a:ext>
            </a:extLst>
          </p:cNvPr>
          <p:cNvPicPr>
            <a:picLocks noChangeAspect="1"/>
          </p:cNvPicPr>
          <p:nvPr/>
        </p:nvPicPr>
        <p:blipFill rotWithShape="1">
          <a:blip r:embed="rId3" cstate="print">
            <a:clrChange>
              <a:clrFrom>
                <a:srgbClr val="0F2D44"/>
              </a:clrFrom>
              <a:clrTo>
                <a:srgbClr val="0F2D44">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t="-3"/>
          <a:stretch>
            <a:fillRect/>
          </a:stretch>
        </p:blipFill>
        <p:spPr>
          <a:xfrm>
            <a:off x="0" y="110"/>
            <a:ext cx="12192000" cy="6857561"/>
          </a:xfrm>
          <a:prstGeom prst="rect">
            <a:avLst/>
          </a:prstGeom>
        </p:spPr>
      </p:pic>
      <p:sp>
        <p:nvSpPr>
          <p:cNvPr id="4" name="TextBox 3"/>
          <p:cNvSpPr txBox="1"/>
          <p:nvPr/>
        </p:nvSpPr>
        <p:spPr>
          <a:xfrm>
            <a:off x="2006133" y="2135394"/>
            <a:ext cx="8179734" cy="1293496"/>
          </a:xfrm>
          <a:prstGeom prst="rect">
            <a:avLst/>
          </a:prstGeom>
          <a:noFill/>
        </p:spPr>
        <p:txBody>
          <a:bodyPr wrap="square" rtlCol="0">
            <a:spAutoFit/>
          </a:bodyPr>
          <a:lstStyle/>
          <a:p>
            <a:pPr algn="ctr">
              <a:lnSpc>
                <a:spcPts val="4500"/>
              </a:lnSpc>
            </a:pPr>
            <a:r>
              <a:rPr lang="en-US" sz="6000" b="1" spc="-300" dirty="0">
                <a:solidFill>
                  <a:srgbClr val="2CEFFF"/>
                </a:solidFill>
                <a:latin typeface="Work Sans" pitchFamily="2" charset="0"/>
              </a:rPr>
              <a:t>CPC PARTS COMPUTER WAREHOUSE</a:t>
            </a:r>
          </a:p>
        </p:txBody>
      </p:sp>
      <p:sp>
        <p:nvSpPr>
          <p:cNvPr id="5" name="TextBox 4"/>
          <p:cNvSpPr txBox="1"/>
          <p:nvPr/>
        </p:nvSpPr>
        <p:spPr>
          <a:xfrm>
            <a:off x="2006133" y="3729499"/>
            <a:ext cx="8179734" cy="461665"/>
          </a:xfrm>
          <a:prstGeom prst="rect">
            <a:avLst/>
          </a:prstGeom>
          <a:noFill/>
        </p:spPr>
        <p:txBody>
          <a:bodyPr wrap="square" rtlCol="0">
            <a:spAutoFit/>
          </a:bodyPr>
          <a:lstStyle/>
          <a:p>
            <a:pPr algn="ctr"/>
            <a:r>
              <a:rPr lang="en-US" sz="2400" dirty="0">
                <a:solidFill>
                  <a:schemeClr val="bg1">
                    <a:lumMod val="95000"/>
                  </a:schemeClr>
                </a:solidFill>
                <a:latin typeface="Work Sans SemiBold" pitchFamily="2" charset="0"/>
              </a:rPr>
              <a:t>50% Discount for all items.</a:t>
            </a:r>
          </a:p>
        </p:txBody>
      </p:sp>
    </p:spTree>
    <p:extLst>
      <p:ext uri="{BB962C8B-B14F-4D97-AF65-F5344CB8AC3E}">
        <p14:creationId xmlns:p14="http://schemas.microsoft.com/office/powerpoint/2010/main" val="2665758373"/>
      </p:ext>
    </p:extLst>
  </p:cSld>
  <p:clrMapOvr>
    <a:masterClrMapping/>
  </p:clrMapOvr>
  <mc:AlternateContent xmlns:mc="http://schemas.openxmlformats.org/markup-compatibility/2006" xmlns:p14="http://schemas.microsoft.com/office/powerpoint/2010/main">
    <mc:Choice Requires="p14">
      <p:transition spd="med" p14:dur="700" advTm="6499">
        <p:fade/>
      </p:transition>
    </mc:Choice>
    <mc:Fallback xmlns="">
      <p:transition spd="med" advTm="64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100000" fill="hold" grpId="0" nodeType="withEffect">
                                  <p:stCondLst>
                                    <p:cond delay="0"/>
                                  </p:stCondLst>
                                  <p:iterate type="lt">
                                    <p:tmPct val="10000"/>
                                  </p:iterate>
                                  <p:childTnLst>
                                    <p:animScale>
                                      <p:cBhvr>
                                        <p:cTn id="6" dur="4000" fill="hold"/>
                                        <p:tgtEl>
                                          <p:spTgt spid="4"/>
                                        </p:tgtEl>
                                      </p:cBhvr>
                                      <p:by x="90000" y="90000"/>
                                    </p:animScale>
                                  </p:childTnLst>
                                </p:cTn>
                              </p:par>
                              <p:par>
                                <p:cTn id="7" presetID="26" presetClass="emph" presetSubtype="0" fill="hold" grpId="1" nodeType="withEffect">
                                  <p:stCondLst>
                                    <p:cond delay="0"/>
                                  </p:stCondLst>
                                  <p:iterate type="lt">
                                    <p:tmPct val="0"/>
                                  </p:iterate>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6" presetClass="emph" presetSubtype="0" decel="100000" fill="hold" grpId="0" nodeType="withEffect">
                                  <p:stCondLst>
                                    <p:cond delay="0"/>
                                  </p:stCondLst>
                                  <p:childTnLst>
                                    <p:animScale>
                                      <p:cBhvr>
                                        <p:cTn id="11" dur="4000" fill="hold"/>
                                        <p:tgtEl>
                                          <p:spTgt spid="5"/>
                                        </p:tgtEl>
                                      </p:cBhvr>
                                      <p:by x="90000" y="90000"/>
                                    </p:animScale>
                                  </p:childTnLst>
                                </p:cTn>
                              </p:par>
                              <p:par>
                                <p:cTn id="12" presetID="26" presetClass="emph" presetSubtype="0" fill="hold" grpId="1" nodeType="withEffect">
                                  <p:stCondLst>
                                    <p:cond delay="0"/>
                                  </p:stCondLst>
                                  <p:childTnLst>
                                    <p:animEffect transition="out" filter="fade">
                                      <p:cBhvr>
                                        <p:cTn id="13" dur="500" tmFilter="0, 0; .2, .5; .8, .5; 1, 0"/>
                                        <p:tgtEl>
                                          <p:spTgt spid="5"/>
                                        </p:tgtEl>
                                      </p:cBhvr>
                                    </p:animEffect>
                                    <p:animScale>
                                      <p:cBhvr>
                                        <p:cTn id="14" dur="250" autoRev="1" fill="hold"/>
                                        <p:tgtEl>
                                          <p:spTgt spid="5"/>
                                        </p:tgtEl>
                                      </p:cBhvr>
                                      <p:by x="105000" y="105000"/>
                                    </p:animScale>
                                  </p:childTnLst>
                                </p:cTn>
                              </p:par>
                              <p:par>
                                <p:cTn id="15" presetID="26" presetClass="emph" presetSubtype="0" fill="hold" nodeType="withEffect">
                                  <p:stCondLst>
                                    <p:cond delay="0"/>
                                  </p:stCondLst>
                                  <p:iterate type="lt">
                                    <p:tmPct val="10000"/>
                                  </p:iterate>
                                  <p:childTnLst>
                                    <p:animEffect transition="out" filter="fade">
                                      <p:cBhvr>
                                        <p:cTn id="16" dur="500" tmFilter="0, 0; .2, .5; .8, .5; 1, 0"/>
                                        <p:tgtEl>
                                          <p:spTgt spid="4">
                                            <p:txEl>
                                              <p:pRg st="0" end="0"/>
                                            </p:txEl>
                                          </p:spTgt>
                                        </p:tgtEl>
                                      </p:cBhvr>
                                    </p:animEffect>
                                    <p:animScale>
                                      <p:cBhvr>
                                        <p:cTn id="17" dur="250" autoRev="1" fill="hold"/>
                                        <p:tgtEl>
                                          <p:spTgt spid="4">
                                            <p:txEl>
                                              <p:pRg st="0" end="0"/>
                                            </p:txEl>
                                          </p:spTgt>
                                        </p:tgtEl>
                                      </p:cBhvr>
                                      <p:by x="105000" y="105000"/>
                                    </p:animScale>
                                  </p:childTnLst>
                                </p:cTn>
                              </p:par>
                              <p:par>
                                <p:cTn id="18" presetID="6" presetClass="emph" presetSubtype="0" accel="48000" decel="52000" autoRev="1" fill="hold" nodeType="withEffect">
                                  <p:stCondLst>
                                    <p:cond delay="0"/>
                                  </p:stCondLst>
                                  <p:childTnLst>
                                    <p:animScale>
                                      <p:cBhvr>
                                        <p:cTn id="19" dur="3000" fill="hold"/>
                                        <p:tgtEl>
                                          <p:spTgt spid="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4585614-26F6-4DC4-AE79-B9D772887A4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b="-3"/>
          <a:stretch>
            <a:fillRect/>
          </a:stretch>
        </p:blipFill>
        <p:spPr>
          <a:xfrm>
            <a:off x="0" y="329"/>
            <a:ext cx="12192000" cy="6857561"/>
          </a:xfrm>
          <a:prstGeom prst="rect">
            <a:avLst/>
          </a:prstGeom>
        </p:spPr>
      </p:pic>
      <p:sp>
        <p:nvSpPr>
          <p:cNvPr id="4" name="TextBox 3"/>
          <p:cNvSpPr txBox="1"/>
          <p:nvPr/>
        </p:nvSpPr>
        <p:spPr>
          <a:xfrm>
            <a:off x="5704362" y="1593582"/>
            <a:ext cx="5722883" cy="830997"/>
          </a:xfrm>
          <a:prstGeom prst="rect">
            <a:avLst/>
          </a:prstGeom>
          <a:noFill/>
        </p:spPr>
        <p:txBody>
          <a:bodyPr wrap="square" rtlCol="0">
            <a:spAutoFit/>
          </a:bodyPr>
          <a:lstStyle/>
          <a:p>
            <a:r>
              <a:rPr lang="en-US" sz="4800" spc="-300" dirty="0">
                <a:solidFill>
                  <a:srgbClr val="2CEFFF"/>
                </a:solidFill>
                <a:latin typeface="Work Sans SemiBold" pitchFamily="2" charset="0"/>
              </a:rPr>
              <a:t>SKYFORCE RX 2000</a:t>
            </a:r>
          </a:p>
        </p:txBody>
      </p:sp>
      <p:sp>
        <p:nvSpPr>
          <p:cNvPr id="5" name="TextBox 4"/>
          <p:cNvSpPr txBox="1"/>
          <p:nvPr/>
        </p:nvSpPr>
        <p:spPr>
          <a:xfrm>
            <a:off x="5704362" y="2543660"/>
            <a:ext cx="5722883" cy="461665"/>
          </a:xfrm>
          <a:prstGeom prst="rect">
            <a:avLst/>
          </a:prstGeom>
          <a:noFill/>
        </p:spPr>
        <p:txBody>
          <a:bodyPr wrap="square" rtlCol="0">
            <a:spAutoFit/>
          </a:bodyPr>
          <a:lstStyle/>
          <a:p>
            <a:r>
              <a:rPr lang="en-US" sz="2400" dirty="0">
                <a:solidFill>
                  <a:schemeClr val="bg1">
                    <a:lumMod val="95000"/>
                  </a:schemeClr>
                </a:solidFill>
                <a:latin typeface="Work Sans SemiBold" pitchFamily="2" charset="0"/>
              </a:rPr>
              <a:t>ULTIMATE PERFORMANCE</a:t>
            </a:r>
          </a:p>
        </p:txBody>
      </p:sp>
      <p:sp>
        <p:nvSpPr>
          <p:cNvPr id="6" name="TextBox 5"/>
          <p:cNvSpPr txBox="1"/>
          <p:nvPr/>
        </p:nvSpPr>
        <p:spPr>
          <a:xfrm>
            <a:off x="5704361" y="3039998"/>
            <a:ext cx="5094267" cy="1169551"/>
          </a:xfrm>
          <a:prstGeom prst="rect">
            <a:avLst/>
          </a:prstGeom>
          <a:noFill/>
        </p:spPr>
        <p:txBody>
          <a:bodyPr wrap="square" rtlCol="0">
            <a:spAutoFit/>
          </a:bodyPr>
          <a:lstStyle/>
          <a:p>
            <a:r>
              <a:rPr lang="en-US" sz="1400" dirty="0">
                <a:solidFill>
                  <a:schemeClr val="bg1">
                    <a:lumMod val="95000"/>
                  </a:schemeClr>
                </a:solidFill>
                <a:latin typeface="Work Sans Light" pitchFamily="2" charset="0"/>
              </a:rPr>
              <a:t>The SKYFORCE RX 2000 is new flagship gaming CPU based on the VIDEOCARD architecture. The latest addition to the ultimate gaming platform , this card is packed with extreme gaming horsepower, next-gen 11 Gbps GDDR5X memory and a massive 11GB frame buffer.</a:t>
            </a:r>
          </a:p>
        </p:txBody>
      </p:sp>
      <p:grpSp>
        <p:nvGrpSpPr>
          <p:cNvPr id="15" name="Group 14">
            <a:extLst>
              <a:ext uri="{FF2B5EF4-FFF2-40B4-BE49-F238E27FC236}">
                <a16:creationId xmlns:a16="http://schemas.microsoft.com/office/drawing/2014/main" id="{B2B4D9F2-EFC2-40AC-994F-9CBBF17A0526}"/>
              </a:ext>
            </a:extLst>
          </p:cNvPr>
          <p:cNvGrpSpPr/>
          <p:nvPr/>
        </p:nvGrpSpPr>
        <p:grpSpPr>
          <a:xfrm>
            <a:off x="5704361" y="4488867"/>
            <a:ext cx="2244094" cy="851379"/>
            <a:chOff x="5762171" y="4289213"/>
            <a:chExt cx="2244094" cy="851379"/>
          </a:xfrm>
        </p:grpSpPr>
        <p:sp>
          <p:nvSpPr>
            <p:cNvPr id="14" name="Rectangle 13">
              <a:extLst>
                <a:ext uri="{FF2B5EF4-FFF2-40B4-BE49-F238E27FC236}">
                  <a16:creationId xmlns:a16="http://schemas.microsoft.com/office/drawing/2014/main" id="{F1A8DD1C-B42E-4593-BAAA-A7FB76D08F5E}"/>
                </a:ext>
              </a:extLst>
            </p:cNvPr>
            <p:cNvSpPr/>
            <p:nvPr/>
          </p:nvSpPr>
          <p:spPr>
            <a:xfrm>
              <a:off x="5762171" y="4289213"/>
              <a:ext cx="2205921" cy="851379"/>
            </a:xfrm>
            <a:prstGeom prst="rect">
              <a:avLst/>
            </a:prstGeom>
            <a:solidFill>
              <a:srgbClr val="2C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B474CBE3-1228-4851-8C78-EA49449843E6}"/>
                </a:ext>
              </a:extLst>
            </p:cNvPr>
            <p:cNvGrpSpPr/>
            <p:nvPr/>
          </p:nvGrpSpPr>
          <p:grpSpPr>
            <a:xfrm>
              <a:off x="5800344" y="4307259"/>
              <a:ext cx="2205921" cy="830997"/>
              <a:chOff x="6307594" y="4457844"/>
              <a:chExt cx="2205921" cy="830997"/>
            </a:xfrm>
          </p:grpSpPr>
          <p:sp>
            <p:nvSpPr>
              <p:cNvPr id="7" name="TextBox 6"/>
              <p:cNvSpPr txBox="1"/>
              <p:nvPr/>
            </p:nvSpPr>
            <p:spPr>
              <a:xfrm>
                <a:off x="6307594" y="4457844"/>
                <a:ext cx="2205921" cy="830997"/>
              </a:xfrm>
              <a:prstGeom prst="rect">
                <a:avLst/>
              </a:prstGeom>
              <a:noFill/>
            </p:spPr>
            <p:txBody>
              <a:bodyPr wrap="square" rtlCol="0">
                <a:spAutoFit/>
              </a:bodyPr>
              <a:lstStyle/>
              <a:p>
                <a:r>
                  <a:rPr lang="en-US" sz="4800" dirty="0">
                    <a:solidFill>
                      <a:schemeClr val="bg1"/>
                    </a:solidFill>
                    <a:latin typeface="Work Sans SemiBold" pitchFamily="2" charset="0"/>
                  </a:rPr>
                  <a:t>$100.</a:t>
                </a:r>
              </a:p>
            </p:txBody>
          </p:sp>
          <p:sp>
            <p:nvSpPr>
              <p:cNvPr id="8" name="TextBox 7"/>
              <p:cNvSpPr txBox="1"/>
              <p:nvPr/>
            </p:nvSpPr>
            <p:spPr>
              <a:xfrm>
                <a:off x="7897207" y="4496155"/>
                <a:ext cx="578136" cy="369332"/>
              </a:xfrm>
              <a:prstGeom prst="rect">
                <a:avLst/>
              </a:prstGeom>
              <a:noFill/>
            </p:spPr>
            <p:txBody>
              <a:bodyPr wrap="square" rtlCol="0">
                <a:spAutoFit/>
              </a:bodyPr>
              <a:lstStyle/>
              <a:p>
                <a:pPr algn="ctr"/>
                <a:r>
                  <a:rPr lang="en-US" dirty="0">
                    <a:solidFill>
                      <a:schemeClr val="bg1"/>
                    </a:solidFill>
                    <a:latin typeface="Work Sans SemiBold" pitchFamily="2" charset="0"/>
                  </a:rPr>
                  <a:t>00</a:t>
                </a:r>
              </a:p>
            </p:txBody>
          </p:sp>
        </p:grpSp>
      </p:grpSp>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70845" y="936851"/>
            <a:ext cx="6645730" cy="4984299"/>
          </a:xfrm>
          <a:prstGeom prst="rect">
            <a:avLst/>
          </a:prstGeom>
          <a:effectLst>
            <a:outerShdw blurRad="177800" dist="38100" dir="5400000" sx="104000" sy="104000" algn="t" rotWithShape="0">
              <a:prstClr val="black">
                <a:alpha val="40000"/>
              </a:prstClr>
            </a:outerShdw>
          </a:effectLst>
        </p:spPr>
      </p:pic>
    </p:spTree>
    <p:extLst>
      <p:ext uri="{BB962C8B-B14F-4D97-AF65-F5344CB8AC3E}">
        <p14:creationId xmlns:p14="http://schemas.microsoft.com/office/powerpoint/2010/main" val="302842810"/>
      </p:ext>
    </p:extLst>
  </p:cSld>
  <p:clrMapOvr>
    <a:masterClrMapping/>
  </p:clrMapOvr>
  <p:transition spd="slow" advTm="784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6" presetClass="emph" presetSubtype="0" decel="100000" fill="hold" nodeType="withEffect">
                                  <p:stCondLst>
                                    <p:cond delay="0"/>
                                  </p:stCondLst>
                                  <p:childTnLst>
                                    <p:animScale>
                                      <p:cBhvr>
                                        <p:cTn id="9" dur="8000" fill="hold"/>
                                        <p:tgtEl>
                                          <p:spTgt spid="10"/>
                                        </p:tgtEl>
                                      </p:cBhvr>
                                      <p:by x="85000" y="85000"/>
                                    </p:animScale>
                                  </p:childTnLst>
                                </p:cTn>
                              </p:par>
                              <p:par>
                                <p:cTn id="10" presetID="2" presetClass="entr" presetSubtype="4" decel="10000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000" fill="hold"/>
                                        <p:tgtEl>
                                          <p:spTgt spid="4"/>
                                        </p:tgtEl>
                                        <p:attrNameLst>
                                          <p:attrName>ppt_x</p:attrName>
                                        </p:attrNameLst>
                                      </p:cBhvr>
                                      <p:tavLst>
                                        <p:tav tm="0">
                                          <p:val>
                                            <p:strVal val="#ppt_x"/>
                                          </p:val>
                                        </p:tav>
                                        <p:tav tm="100000">
                                          <p:val>
                                            <p:strVal val="#ppt_x"/>
                                          </p:val>
                                        </p:tav>
                                      </p:tavLst>
                                    </p:anim>
                                    <p:anim calcmode="lin" valueType="num">
                                      <p:cBhvr additive="base">
                                        <p:cTn id="13" dur="20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decel="100000" fill="hold" grpId="0" nodeType="withEffect">
                                  <p:stCondLst>
                                    <p:cond delay="25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2000" fill="hold"/>
                                        <p:tgtEl>
                                          <p:spTgt spid="5"/>
                                        </p:tgtEl>
                                        <p:attrNameLst>
                                          <p:attrName>ppt_x</p:attrName>
                                        </p:attrNameLst>
                                      </p:cBhvr>
                                      <p:tavLst>
                                        <p:tav tm="0">
                                          <p:val>
                                            <p:strVal val="#ppt_x"/>
                                          </p:val>
                                        </p:tav>
                                        <p:tav tm="100000">
                                          <p:val>
                                            <p:strVal val="#ppt_x"/>
                                          </p:val>
                                        </p:tav>
                                      </p:tavLst>
                                    </p:anim>
                                    <p:anim calcmode="lin" valueType="num">
                                      <p:cBhvr additive="base">
                                        <p:cTn id="17" dur="20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decel="100000" fill="hold" grpId="0" nodeType="withEffect">
                                  <p:stCondLst>
                                    <p:cond delay="50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2000" fill="hold"/>
                                        <p:tgtEl>
                                          <p:spTgt spid="6"/>
                                        </p:tgtEl>
                                        <p:attrNameLst>
                                          <p:attrName>ppt_x</p:attrName>
                                        </p:attrNameLst>
                                      </p:cBhvr>
                                      <p:tavLst>
                                        <p:tav tm="0">
                                          <p:val>
                                            <p:strVal val="#ppt_x"/>
                                          </p:val>
                                        </p:tav>
                                        <p:tav tm="100000">
                                          <p:val>
                                            <p:strVal val="#ppt_x"/>
                                          </p:val>
                                        </p:tav>
                                      </p:tavLst>
                                    </p:anim>
                                    <p:anim calcmode="lin" valueType="num">
                                      <p:cBhvr additive="base">
                                        <p:cTn id="21" dur="2000" fill="hold"/>
                                        <p:tgtEl>
                                          <p:spTgt spid="6"/>
                                        </p:tgtEl>
                                        <p:attrNameLst>
                                          <p:attrName>ppt_y</p:attrName>
                                        </p:attrNameLst>
                                      </p:cBhvr>
                                      <p:tavLst>
                                        <p:tav tm="0">
                                          <p:val>
                                            <p:strVal val="1+#ppt_h/2"/>
                                          </p:val>
                                        </p:tav>
                                        <p:tav tm="100000">
                                          <p:val>
                                            <p:strVal val="#ppt_y"/>
                                          </p:val>
                                        </p:tav>
                                      </p:tavLst>
                                    </p:anim>
                                  </p:childTnLst>
                                </p:cTn>
                              </p:par>
                              <p:par>
                                <p:cTn id="22" presetID="2" presetClass="entr" presetSubtype="4" decel="100000" fill="hold" nodeType="withEffect">
                                  <p:stCondLst>
                                    <p:cond delay="75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2000" fill="hold"/>
                                        <p:tgtEl>
                                          <p:spTgt spid="15"/>
                                        </p:tgtEl>
                                        <p:attrNameLst>
                                          <p:attrName>ppt_x</p:attrName>
                                        </p:attrNameLst>
                                      </p:cBhvr>
                                      <p:tavLst>
                                        <p:tav tm="0">
                                          <p:val>
                                            <p:strVal val="#ppt_x"/>
                                          </p:val>
                                        </p:tav>
                                        <p:tav tm="100000">
                                          <p:val>
                                            <p:strVal val="#ppt_x"/>
                                          </p:val>
                                        </p:tav>
                                      </p:tavLst>
                                    </p:anim>
                                    <p:anim calcmode="lin" valueType="num">
                                      <p:cBhvr additive="base">
                                        <p:cTn id="25" dur="2000" fill="hold"/>
                                        <p:tgtEl>
                                          <p:spTgt spid="15"/>
                                        </p:tgtEl>
                                        <p:attrNameLst>
                                          <p:attrName>ppt_y</p:attrName>
                                        </p:attrNameLst>
                                      </p:cBhvr>
                                      <p:tavLst>
                                        <p:tav tm="0">
                                          <p:val>
                                            <p:strVal val="1+#ppt_h/2"/>
                                          </p:val>
                                        </p:tav>
                                        <p:tav tm="100000">
                                          <p:val>
                                            <p:strVal val="#ppt_y"/>
                                          </p:val>
                                        </p:tav>
                                      </p:tavLst>
                                    </p:anim>
                                  </p:childTnLst>
                                </p:cTn>
                              </p:par>
                              <p:par>
                                <p:cTn id="26" presetID="6" presetClass="emph" presetSubtype="0" accel="48000" decel="52000" autoRev="1" fill="hold" nodeType="withEffect">
                                  <p:stCondLst>
                                    <p:cond delay="0"/>
                                  </p:stCondLst>
                                  <p:childTnLst>
                                    <p:animScale>
                                      <p:cBhvr>
                                        <p:cTn id="27" dur="300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ABF0D-B779-4295-B23F-735FB74D4D5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206"/>
            <a:ext cx="12192000" cy="6855587"/>
          </a:xfrm>
          <a:prstGeom prst="rect">
            <a:avLst/>
          </a:prstGeom>
        </p:spPr>
      </p:pic>
      <p:sp>
        <p:nvSpPr>
          <p:cNvPr id="19" name="TextBox 18"/>
          <p:cNvSpPr txBox="1"/>
          <p:nvPr/>
        </p:nvSpPr>
        <p:spPr>
          <a:xfrm>
            <a:off x="7764382" y="6076080"/>
            <a:ext cx="3908805" cy="515985"/>
          </a:xfrm>
          <a:prstGeom prst="rect">
            <a:avLst/>
          </a:prstGeom>
          <a:solidFill>
            <a:srgbClr val="000000">
              <a:alpha val="30196"/>
            </a:srgbClr>
          </a:solidFill>
        </p:spPr>
        <p:txBody>
          <a:bodyPr wrap="square" rtlCol="0">
            <a:spAutoFit/>
          </a:bodyPr>
          <a:lstStyle/>
          <a:p>
            <a:pPr algn="ctr"/>
            <a:r>
              <a:rPr lang="en-US" sz="2400" dirty="0">
                <a:solidFill>
                  <a:schemeClr val="bg1">
                    <a:lumMod val="95000"/>
                  </a:schemeClr>
                </a:solidFill>
                <a:latin typeface="Arial" panose="020B0604020202020204" pitchFamily="34" charset="0"/>
                <a:cs typeface="Arial" panose="020B0604020202020204" pitchFamily="34" charset="0"/>
              </a:rPr>
              <a:t>EASY COLOR CONTROL</a:t>
            </a: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7801" y="1424020"/>
            <a:ext cx="4425261" cy="4009960"/>
          </a:xfrm>
          <a:prstGeom prst="rect">
            <a:avLst/>
          </a:prstGeom>
        </p:spPr>
      </p:pic>
      <p:sp>
        <p:nvSpPr>
          <p:cNvPr id="14" name="TextBox 13">
            <a:extLst>
              <a:ext uri="{FF2B5EF4-FFF2-40B4-BE49-F238E27FC236}">
                <a16:creationId xmlns:a16="http://schemas.microsoft.com/office/drawing/2014/main" id="{1CA65B13-55BB-44A1-9720-59796C338DDE}"/>
              </a:ext>
            </a:extLst>
          </p:cNvPr>
          <p:cNvSpPr txBox="1"/>
          <p:nvPr/>
        </p:nvSpPr>
        <p:spPr>
          <a:xfrm>
            <a:off x="373117" y="1593582"/>
            <a:ext cx="5722883" cy="830997"/>
          </a:xfrm>
          <a:prstGeom prst="rect">
            <a:avLst/>
          </a:prstGeom>
          <a:noFill/>
        </p:spPr>
        <p:txBody>
          <a:bodyPr wrap="square" rtlCol="0">
            <a:spAutoFit/>
          </a:bodyPr>
          <a:lstStyle/>
          <a:p>
            <a:pPr algn="r"/>
            <a:r>
              <a:rPr lang="en-US" sz="4800" spc="-300" dirty="0">
                <a:solidFill>
                  <a:srgbClr val="2CEFFF"/>
                </a:solidFill>
                <a:latin typeface="Work Sans SemiBold" pitchFamily="2" charset="0"/>
              </a:rPr>
              <a:t>6</a:t>
            </a:r>
            <a:r>
              <a:rPr lang="en-US" sz="4800" spc="-300" baseline="30000" dirty="0">
                <a:solidFill>
                  <a:srgbClr val="2CEFFF"/>
                </a:solidFill>
                <a:latin typeface="Work Sans SemiBold" pitchFamily="2" charset="0"/>
              </a:rPr>
              <a:t>th</a:t>
            </a:r>
            <a:r>
              <a:rPr lang="en-US" sz="4800" spc="-300" dirty="0">
                <a:solidFill>
                  <a:srgbClr val="2CEFFF"/>
                </a:solidFill>
                <a:latin typeface="Work Sans SemiBold" pitchFamily="2" charset="0"/>
              </a:rPr>
              <a:t> CORE  JX 5600</a:t>
            </a:r>
          </a:p>
        </p:txBody>
      </p:sp>
      <p:sp>
        <p:nvSpPr>
          <p:cNvPr id="15" name="TextBox 14">
            <a:extLst>
              <a:ext uri="{FF2B5EF4-FFF2-40B4-BE49-F238E27FC236}">
                <a16:creationId xmlns:a16="http://schemas.microsoft.com/office/drawing/2014/main" id="{01A3B68B-5D2F-462B-BCB5-EEE4F4E82CC1}"/>
              </a:ext>
            </a:extLst>
          </p:cNvPr>
          <p:cNvSpPr txBox="1"/>
          <p:nvPr/>
        </p:nvSpPr>
        <p:spPr>
          <a:xfrm>
            <a:off x="373117" y="2514061"/>
            <a:ext cx="5722883" cy="461665"/>
          </a:xfrm>
          <a:prstGeom prst="rect">
            <a:avLst/>
          </a:prstGeom>
          <a:noFill/>
        </p:spPr>
        <p:txBody>
          <a:bodyPr wrap="square" rtlCol="0">
            <a:spAutoFit/>
          </a:bodyPr>
          <a:lstStyle/>
          <a:p>
            <a:pPr algn="r"/>
            <a:r>
              <a:rPr lang="en-US" sz="2400" dirty="0">
                <a:solidFill>
                  <a:schemeClr val="bg1">
                    <a:lumMod val="95000"/>
                  </a:schemeClr>
                </a:solidFill>
                <a:latin typeface="Work Sans SemiBold" pitchFamily="2" charset="0"/>
              </a:rPr>
              <a:t>NEXT GEN PROCESSOR</a:t>
            </a:r>
          </a:p>
        </p:txBody>
      </p:sp>
      <p:sp>
        <p:nvSpPr>
          <p:cNvPr id="16" name="TextBox 15">
            <a:extLst>
              <a:ext uri="{FF2B5EF4-FFF2-40B4-BE49-F238E27FC236}">
                <a16:creationId xmlns:a16="http://schemas.microsoft.com/office/drawing/2014/main" id="{802DB340-9D2A-4308-9A99-AA991FF7C368}"/>
              </a:ext>
            </a:extLst>
          </p:cNvPr>
          <p:cNvSpPr txBox="1"/>
          <p:nvPr/>
        </p:nvSpPr>
        <p:spPr>
          <a:xfrm>
            <a:off x="914197" y="3065208"/>
            <a:ext cx="5181803" cy="954107"/>
          </a:xfrm>
          <a:prstGeom prst="rect">
            <a:avLst/>
          </a:prstGeom>
          <a:noFill/>
        </p:spPr>
        <p:txBody>
          <a:bodyPr wrap="square" rtlCol="0">
            <a:spAutoFit/>
          </a:bodyPr>
          <a:lstStyle/>
          <a:p>
            <a:pPr algn="r"/>
            <a:r>
              <a:rPr lang="en-US" sz="1400" dirty="0">
                <a:solidFill>
                  <a:schemeClr val="bg1">
                    <a:lumMod val="95000"/>
                  </a:schemeClr>
                </a:solidFill>
                <a:latin typeface="Work Sans Light" pitchFamily="2" charset="0"/>
              </a:rPr>
              <a:t>6</a:t>
            </a:r>
            <a:r>
              <a:rPr lang="en-US" sz="1400" baseline="30000" dirty="0">
                <a:solidFill>
                  <a:schemeClr val="bg1">
                    <a:lumMod val="95000"/>
                  </a:schemeClr>
                </a:solidFill>
                <a:latin typeface="Work Sans Light" pitchFamily="2" charset="0"/>
              </a:rPr>
              <a:t>TH</a:t>
            </a:r>
            <a:r>
              <a:rPr lang="en-US" sz="1400" dirty="0">
                <a:solidFill>
                  <a:schemeClr val="bg1">
                    <a:lumMod val="95000"/>
                  </a:schemeClr>
                </a:solidFill>
                <a:latin typeface="Work Sans Light" pitchFamily="2" charset="0"/>
              </a:rPr>
              <a:t> CORE JX 5600, a seventh-generation CPU from JX, based on the new next gen architecture, with six cores, 4.2 GHz maximum clock. Cache 8 MB and Smart Cache </a:t>
            </a:r>
          </a:p>
          <a:p>
            <a:pPr algn="r"/>
            <a:r>
              <a:rPr lang="en-US" sz="1400" dirty="0">
                <a:solidFill>
                  <a:schemeClr val="bg1">
                    <a:lumMod val="95000"/>
                  </a:schemeClr>
                </a:solidFill>
                <a:latin typeface="Work Sans Light" pitchFamily="2" charset="0"/>
              </a:rPr>
              <a:t>Bus Speed 8 GT/s DMI3 with of QPI Links, and TDP 65 W </a:t>
            </a:r>
          </a:p>
        </p:txBody>
      </p:sp>
      <p:grpSp>
        <p:nvGrpSpPr>
          <p:cNvPr id="17" name="Group 16">
            <a:extLst>
              <a:ext uri="{FF2B5EF4-FFF2-40B4-BE49-F238E27FC236}">
                <a16:creationId xmlns:a16="http://schemas.microsoft.com/office/drawing/2014/main" id="{F35C7E5E-A491-4AEF-BD72-794D47D3F310}"/>
              </a:ext>
            </a:extLst>
          </p:cNvPr>
          <p:cNvGrpSpPr/>
          <p:nvPr/>
        </p:nvGrpSpPr>
        <p:grpSpPr>
          <a:xfrm>
            <a:off x="3788405" y="4108797"/>
            <a:ext cx="2269422" cy="851379"/>
            <a:chOff x="5698670" y="4289213"/>
            <a:chExt cx="2269422" cy="851379"/>
          </a:xfrm>
        </p:grpSpPr>
        <p:sp>
          <p:nvSpPr>
            <p:cNvPr id="18" name="Rectangle 17">
              <a:extLst>
                <a:ext uri="{FF2B5EF4-FFF2-40B4-BE49-F238E27FC236}">
                  <a16:creationId xmlns:a16="http://schemas.microsoft.com/office/drawing/2014/main" id="{BF6D015E-1384-4B09-8F05-B86695CBC0C4}"/>
                </a:ext>
              </a:extLst>
            </p:cNvPr>
            <p:cNvSpPr/>
            <p:nvPr/>
          </p:nvSpPr>
          <p:spPr>
            <a:xfrm>
              <a:off x="5762171" y="4289213"/>
              <a:ext cx="2205921" cy="851379"/>
            </a:xfrm>
            <a:prstGeom prst="rect">
              <a:avLst/>
            </a:prstGeom>
            <a:solidFill>
              <a:srgbClr val="2C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09AE3264-F8FB-43FD-AF61-1D837F8C5372}"/>
                </a:ext>
              </a:extLst>
            </p:cNvPr>
            <p:cNvGrpSpPr/>
            <p:nvPr/>
          </p:nvGrpSpPr>
          <p:grpSpPr>
            <a:xfrm>
              <a:off x="5698670" y="4307259"/>
              <a:ext cx="2256723" cy="830997"/>
              <a:chOff x="6205920" y="4457844"/>
              <a:chExt cx="2256723" cy="830997"/>
            </a:xfrm>
          </p:grpSpPr>
          <p:sp>
            <p:nvSpPr>
              <p:cNvPr id="22" name="TextBox 21">
                <a:extLst>
                  <a:ext uri="{FF2B5EF4-FFF2-40B4-BE49-F238E27FC236}">
                    <a16:creationId xmlns:a16="http://schemas.microsoft.com/office/drawing/2014/main" id="{AC03F2ED-178D-49CC-B1B6-C35734A02180}"/>
                  </a:ext>
                </a:extLst>
              </p:cNvPr>
              <p:cNvSpPr txBox="1"/>
              <p:nvPr/>
            </p:nvSpPr>
            <p:spPr>
              <a:xfrm>
                <a:off x="6205920" y="4457844"/>
                <a:ext cx="2205921" cy="830997"/>
              </a:xfrm>
              <a:prstGeom prst="rect">
                <a:avLst/>
              </a:prstGeom>
              <a:noFill/>
            </p:spPr>
            <p:txBody>
              <a:bodyPr wrap="square" rtlCol="0">
                <a:spAutoFit/>
              </a:bodyPr>
              <a:lstStyle/>
              <a:p>
                <a:pPr algn="ctr"/>
                <a:r>
                  <a:rPr lang="en-US" sz="4800" dirty="0">
                    <a:solidFill>
                      <a:schemeClr val="bg1"/>
                    </a:solidFill>
                    <a:latin typeface="Work Sans SemiBold" pitchFamily="2" charset="0"/>
                  </a:rPr>
                  <a:t>$300.</a:t>
                </a:r>
              </a:p>
            </p:txBody>
          </p:sp>
          <p:sp>
            <p:nvSpPr>
              <p:cNvPr id="23" name="TextBox 22">
                <a:extLst>
                  <a:ext uri="{FF2B5EF4-FFF2-40B4-BE49-F238E27FC236}">
                    <a16:creationId xmlns:a16="http://schemas.microsoft.com/office/drawing/2014/main" id="{529E474A-E54C-4927-ACFE-3420141EEA78}"/>
                  </a:ext>
                </a:extLst>
              </p:cNvPr>
              <p:cNvSpPr txBox="1"/>
              <p:nvPr/>
            </p:nvSpPr>
            <p:spPr>
              <a:xfrm>
                <a:off x="7884507" y="4496155"/>
                <a:ext cx="578136" cy="369332"/>
              </a:xfrm>
              <a:prstGeom prst="rect">
                <a:avLst/>
              </a:prstGeom>
              <a:noFill/>
            </p:spPr>
            <p:txBody>
              <a:bodyPr wrap="square" rtlCol="0">
                <a:spAutoFit/>
              </a:bodyPr>
              <a:lstStyle/>
              <a:p>
                <a:pPr algn="r"/>
                <a:r>
                  <a:rPr lang="en-US" dirty="0">
                    <a:solidFill>
                      <a:schemeClr val="bg1"/>
                    </a:solidFill>
                    <a:latin typeface="Work Sans SemiBold" pitchFamily="2" charset="0"/>
                  </a:rPr>
                  <a:t>00</a:t>
                </a:r>
              </a:p>
            </p:txBody>
          </p:sp>
        </p:grpSp>
      </p:grpSp>
    </p:spTree>
    <p:extLst>
      <p:ext uri="{BB962C8B-B14F-4D97-AF65-F5344CB8AC3E}">
        <p14:creationId xmlns:p14="http://schemas.microsoft.com/office/powerpoint/2010/main" val="1728393245"/>
      </p:ext>
    </p:extLst>
  </p:cSld>
  <p:clrMapOvr>
    <a:masterClrMapping/>
  </p:clrMapOvr>
  <p:transition spd="slow" advTm="7855">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125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250" fill="hold"/>
                                        <p:tgtEl>
                                          <p:spTgt spid="20"/>
                                        </p:tgtEl>
                                        <p:attrNameLst>
                                          <p:attrName>ppt_x</p:attrName>
                                        </p:attrNameLst>
                                      </p:cBhvr>
                                      <p:tavLst>
                                        <p:tav tm="0">
                                          <p:val>
                                            <p:strVal val="1+#ppt_w/2"/>
                                          </p:val>
                                        </p:tav>
                                        <p:tav tm="100000">
                                          <p:val>
                                            <p:strVal val="#ppt_x"/>
                                          </p:val>
                                        </p:tav>
                                      </p:tavLst>
                                    </p:anim>
                                    <p:anim calcmode="lin" valueType="num">
                                      <p:cBhvr additive="base">
                                        <p:cTn id="8" dur="1250" fill="hold"/>
                                        <p:tgtEl>
                                          <p:spTgt spid="20"/>
                                        </p:tgtEl>
                                        <p:attrNameLst>
                                          <p:attrName>ppt_y</p:attrName>
                                        </p:attrNameLst>
                                      </p:cBhvr>
                                      <p:tavLst>
                                        <p:tav tm="0">
                                          <p:val>
                                            <p:strVal val="#ppt_y"/>
                                          </p:val>
                                        </p:tav>
                                        <p:tav tm="100000">
                                          <p:val>
                                            <p:strVal val="#ppt_y"/>
                                          </p:val>
                                        </p:tav>
                                      </p:tavLst>
                                    </p:anim>
                                  </p:childTnLst>
                                </p:cTn>
                              </p:par>
                              <p:par>
                                <p:cTn id="9" presetID="6" presetClass="emph" presetSubtype="0" decel="100000" fill="hold" nodeType="withEffect">
                                  <p:stCondLst>
                                    <p:cond delay="0"/>
                                  </p:stCondLst>
                                  <p:childTnLst>
                                    <p:animScale>
                                      <p:cBhvr>
                                        <p:cTn id="10" dur="8000" fill="hold"/>
                                        <p:tgtEl>
                                          <p:spTgt spid="20"/>
                                        </p:tgtEl>
                                      </p:cBhvr>
                                      <p:by x="85000" y="85000"/>
                                    </p:animScale>
                                  </p:childTnLst>
                                </p:cTn>
                              </p:par>
                              <p:par>
                                <p:cTn id="11" presetID="2" presetClass="entr" presetSubtype="2" decel="10000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2000" fill="hold"/>
                                        <p:tgtEl>
                                          <p:spTgt spid="14"/>
                                        </p:tgtEl>
                                        <p:attrNameLst>
                                          <p:attrName>ppt_x</p:attrName>
                                        </p:attrNameLst>
                                      </p:cBhvr>
                                      <p:tavLst>
                                        <p:tav tm="0">
                                          <p:val>
                                            <p:strVal val="1+#ppt_w/2"/>
                                          </p:val>
                                        </p:tav>
                                        <p:tav tm="100000">
                                          <p:val>
                                            <p:strVal val="#ppt_x"/>
                                          </p:val>
                                        </p:tav>
                                      </p:tavLst>
                                    </p:anim>
                                    <p:anim calcmode="lin" valueType="num">
                                      <p:cBhvr additive="base">
                                        <p:cTn id="14" dur="2000" fill="hold"/>
                                        <p:tgtEl>
                                          <p:spTgt spid="14"/>
                                        </p:tgtEl>
                                        <p:attrNameLst>
                                          <p:attrName>ppt_y</p:attrName>
                                        </p:attrNameLst>
                                      </p:cBhvr>
                                      <p:tavLst>
                                        <p:tav tm="0">
                                          <p:val>
                                            <p:strVal val="#ppt_y"/>
                                          </p:val>
                                        </p:tav>
                                        <p:tav tm="100000">
                                          <p:val>
                                            <p:strVal val="#ppt_y"/>
                                          </p:val>
                                        </p:tav>
                                      </p:tavLst>
                                    </p:anim>
                                  </p:childTnLst>
                                </p:cTn>
                              </p:par>
                              <p:par>
                                <p:cTn id="15" presetID="2" presetClass="entr" presetSubtype="2" decel="100000" fill="hold" grpId="0" nodeType="withEffect">
                                  <p:stCondLst>
                                    <p:cond delay="25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2000" fill="hold"/>
                                        <p:tgtEl>
                                          <p:spTgt spid="15"/>
                                        </p:tgtEl>
                                        <p:attrNameLst>
                                          <p:attrName>ppt_x</p:attrName>
                                        </p:attrNameLst>
                                      </p:cBhvr>
                                      <p:tavLst>
                                        <p:tav tm="0">
                                          <p:val>
                                            <p:strVal val="1+#ppt_w/2"/>
                                          </p:val>
                                        </p:tav>
                                        <p:tav tm="100000">
                                          <p:val>
                                            <p:strVal val="#ppt_x"/>
                                          </p:val>
                                        </p:tav>
                                      </p:tavLst>
                                    </p:anim>
                                    <p:anim calcmode="lin" valueType="num">
                                      <p:cBhvr additive="base">
                                        <p:cTn id="18" dur="2000" fill="hold"/>
                                        <p:tgtEl>
                                          <p:spTgt spid="15"/>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50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2000" fill="hold"/>
                                        <p:tgtEl>
                                          <p:spTgt spid="16"/>
                                        </p:tgtEl>
                                        <p:attrNameLst>
                                          <p:attrName>ppt_x</p:attrName>
                                        </p:attrNameLst>
                                      </p:cBhvr>
                                      <p:tavLst>
                                        <p:tav tm="0">
                                          <p:val>
                                            <p:strVal val="1+#ppt_w/2"/>
                                          </p:val>
                                        </p:tav>
                                        <p:tav tm="100000">
                                          <p:val>
                                            <p:strVal val="#ppt_x"/>
                                          </p:val>
                                        </p:tav>
                                      </p:tavLst>
                                    </p:anim>
                                    <p:anim calcmode="lin" valueType="num">
                                      <p:cBhvr additive="base">
                                        <p:cTn id="22" dur="2000" fill="hold"/>
                                        <p:tgtEl>
                                          <p:spTgt spid="16"/>
                                        </p:tgtEl>
                                        <p:attrNameLst>
                                          <p:attrName>ppt_y</p:attrName>
                                        </p:attrNameLst>
                                      </p:cBhvr>
                                      <p:tavLst>
                                        <p:tav tm="0">
                                          <p:val>
                                            <p:strVal val="#ppt_y"/>
                                          </p:val>
                                        </p:tav>
                                        <p:tav tm="100000">
                                          <p:val>
                                            <p:strVal val="#ppt_y"/>
                                          </p:val>
                                        </p:tav>
                                      </p:tavLst>
                                    </p:anim>
                                  </p:childTnLst>
                                </p:cTn>
                              </p:par>
                              <p:par>
                                <p:cTn id="23" presetID="2" presetClass="entr" presetSubtype="2" decel="100000" fill="hold" nodeType="withEffect">
                                  <p:stCondLst>
                                    <p:cond delay="75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2000" fill="hold"/>
                                        <p:tgtEl>
                                          <p:spTgt spid="17"/>
                                        </p:tgtEl>
                                        <p:attrNameLst>
                                          <p:attrName>ppt_x</p:attrName>
                                        </p:attrNameLst>
                                      </p:cBhvr>
                                      <p:tavLst>
                                        <p:tav tm="0">
                                          <p:val>
                                            <p:strVal val="1+#ppt_w/2"/>
                                          </p:val>
                                        </p:tav>
                                        <p:tav tm="100000">
                                          <p:val>
                                            <p:strVal val="#ppt_x"/>
                                          </p:val>
                                        </p:tav>
                                      </p:tavLst>
                                    </p:anim>
                                    <p:anim calcmode="lin" valueType="num">
                                      <p:cBhvr additive="base">
                                        <p:cTn id="26" dur="2000" fill="hold"/>
                                        <p:tgtEl>
                                          <p:spTgt spid="17"/>
                                        </p:tgtEl>
                                        <p:attrNameLst>
                                          <p:attrName>ppt_y</p:attrName>
                                        </p:attrNameLst>
                                      </p:cBhvr>
                                      <p:tavLst>
                                        <p:tav tm="0">
                                          <p:val>
                                            <p:strVal val="#ppt_y"/>
                                          </p:val>
                                        </p:tav>
                                        <p:tav tm="100000">
                                          <p:val>
                                            <p:strVal val="#ppt_y"/>
                                          </p:val>
                                        </p:tav>
                                      </p:tavLst>
                                    </p:anim>
                                  </p:childTnLst>
                                </p:cTn>
                              </p:par>
                              <p:par>
                                <p:cTn id="27" presetID="1" presetClass="entr" presetSubtype="0" fill="hold" nodeType="withEffect">
                                  <p:stCondLst>
                                    <p:cond delay="750"/>
                                  </p:stCondLst>
                                  <p:iterate type="lt">
                                    <p:tmAbs val="100"/>
                                  </p:iterate>
                                  <p:childTnLst>
                                    <p:set>
                                      <p:cBhvr>
                                        <p:cTn id="28" dur="1" fill="hold">
                                          <p:stCondLst>
                                            <p:cond delay="0"/>
                                          </p:stCondLst>
                                        </p:cTn>
                                        <p:tgtEl>
                                          <p:spTgt spid="19">
                                            <p:txEl>
                                              <p:pRg st="0" end="0"/>
                                            </p:txEl>
                                          </p:spTgt>
                                        </p:tgtEl>
                                        <p:attrNameLst>
                                          <p:attrName>style.visibility</p:attrName>
                                        </p:attrNameLst>
                                      </p:cBhvr>
                                      <p:to>
                                        <p:strVal val="visible"/>
                                      </p:to>
                                    </p:set>
                                  </p:childTnLst>
                                </p:cTn>
                              </p:par>
                              <p:par>
                                <p:cTn id="29" presetID="6" presetClass="emph" presetSubtype="0" accel="48000" decel="52000" autoRev="1" fill="hold" nodeType="withEffect">
                                  <p:stCondLst>
                                    <p:cond delay="0"/>
                                  </p:stCondLst>
                                  <p:childTnLst>
                                    <p:animScale>
                                      <p:cBhvr>
                                        <p:cTn id="30" dur="30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7940AC-4636-4B7E-8A39-AD2E291D9096}"/>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219"/>
            <a:ext cx="12191999" cy="685756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44320">
            <a:off x="2706103" y="1776338"/>
            <a:ext cx="5674894" cy="3010354"/>
          </a:xfrm>
          <a:prstGeom prst="rect">
            <a:avLst/>
          </a:prstGeom>
        </p:spPr>
      </p:pic>
      <p:sp>
        <p:nvSpPr>
          <p:cNvPr id="11" name="TextBox 10">
            <a:extLst>
              <a:ext uri="{FF2B5EF4-FFF2-40B4-BE49-F238E27FC236}">
                <a16:creationId xmlns:a16="http://schemas.microsoft.com/office/drawing/2014/main" id="{43ACD1A6-6846-46C4-A5BD-CEC3C452B684}"/>
              </a:ext>
            </a:extLst>
          </p:cNvPr>
          <p:cNvSpPr txBox="1"/>
          <p:nvPr/>
        </p:nvSpPr>
        <p:spPr>
          <a:xfrm>
            <a:off x="713940" y="494866"/>
            <a:ext cx="7950802" cy="830997"/>
          </a:xfrm>
          <a:prstGeom prst="rect">
            <a:avLst/>
          </a:prstGeom>
          <a:noFill/>
        </p:spPr>
        <p:txBody>
          <a:bodyPr wrap="square" rtlCol="0">
            <a:spAutoFit/>
          </a:bodyPr>
          <a:lstStyle/>
          <a:p>
            <a:r>
              <a:rPr lang="en-US" sz="4800" spc="-300" dirty="0">
                <a:solidFill>
                  <a:srgbClr val="2CEFFF"/>
                </a:solidFill>
                <a:latin typeface="Work Sans SemiBold" pitchFamily="2" charset="0"/>
              </a:rPr>
              <a:t>7270BM MOTHERBOARD </a:t>
            </a:r>
          </a:p>
        </p:txBody>
      </p:sp>
      <p:sp>
        <p:nvSpPr>
          <p:cNvPr id="12" name="TextBox 11">
            <a:extLst>
              <a:ext uri="{FF2B5EF4-FFF2-40B4-BE49-F238E27FC236}">
                <a16:creationId xmlns:a16="http://schemas.microsoft.com/office/drawing/2014/main" id="{5C088A79-4808-4C57-8F7D-8FEB9088D6C8}"/>
              </a:ext>
            </a:extLst>
          </p:cNvPr>
          <p:cNvSpPr txBox="1"/>
          <p:nvPr/>
        </p:nvSpPr>
        <p:spPr>
          <a:xfrm>
            <a:off x="713940" y="1226298"/>
            <a:ext cx="7395371" cy="461665"/>
          </a:xfrm>
          <a:prstGeom prst="rect">
            <a:avLst/>
          </a:prstGeom>
          <a:noFill/>
        </p:spPr>
        <p:txBody>
          <a:bodyPr wrap="square" rtlCol="0">
            <a:spAutoFit/>
          </a:bodyPr>
          <a:lstStyle/>
          <a:p>
            <a:r>
              <a:rPr lang="en-US" sz="2400" dirty="0">
                <a:solidFill>
                  <a:schemeClr val="bg1">
                    <a:lumMod val="95000"/>
                  </a:schemeClr>
                </a:solidFill>
                <a:latin typeface="Work Sans SemiBold" pitchFamily="2" charset="0"/>
              </a:rPr>
              <a:t>CLEVER HARDWARE &amp; SOFTWARE TOOLS</a:t>
            </a:r>
          </a:p>
        </p:txBody>
      </p:sp>
      <p:sp>
        <p:nvSpPr>
          <p:cNvPr id="13" name="TextBox 12">
            <a:extLst>
              <a:ext uri="{FF2B5EF4-FFF2-40B4-BE49-F238E27FC236}">
                <a16:creationId xmlns:a16="http://schemas.microsoft.com/office/drawing/2014/main" id="{6AB4A79E-AB00-4871-AC3D-8C2C276599D9}"/>
              </a:ext>
            </a:extLst>
          </p:cNvPr>
          <p:cNvSpPr txBox="1"/>
          <p:nvPr/>
        </p:nvSpPr>
        <p:spPr>
          <a:xfrm>
            <a:off x="4730840" y="4480044"/>
            <a:ext cx="6756942" cy="954107"/>
          </a:xfrm>
          <a:prstGeom prst="rect">
            <a:avLst/>
          </a:prstGeom>
          <a:noFill/>
        </p:spPr>
        <p:txBody>
          <a:bodyPr wrap="square" rtlCol="0">
            <a:spAutoFit/>
          </a:bodyPr>
          <a:lstStyle/>
          <a:p>
            <a:pPr algn="r"/>
            <a:r>
              <a:rPr lang="en-US" sz="1400" dirty="0">
                <a:solidFill>
                  <a:schemeClr val="bg1">
                    <a:lumMod val="95000"/>
                  </a:schemeClr>
                </a:solidFill>
                <a:latin typeface="Work Sans Light" pitchFamily="2" charset="0"/>
              </a:rPr>
              <a:t>Customize and set up your own scheme with RGB Mystic light Sync. Select any of the colors from the palette using your smartphone or the MSI Gaming App to match your system style.</a:t>
            </a:r>
          </a:p>
          <a:p>
            <a:pPr algn="r"/>
            <a:r>
              <a:rPr lang="en-US" sz="1400" dirty="0">
                <a:solidFill>
                  <a:schemeClr val="bg1">
                    <a:lumMod val="95000"/>
                  </a:schemeClr>
                </a:solidFill>
                <a:latin typeface="Work Sans Light" pitchFamily="2" charset="0"/>
              </a:rPr>
              <a:t>Bored of the same color?</a:t>
            </a:r>
          </a:p>
        </p:txBody>
      </p:sp>
      <p:grpSp>
        <p:nvGrpSpPr>
          <p:cNvPr id="14" name="Group 13">
            <a:extLst>
              <a:ext uri="{FF2B5EF4-FFF2-40B4-BE49-F238E27FC236}">
                <a16:creationId xmlns:a16="http://schemas.microsoft.com/office/drawing/2014/main" id="{8AC1E77C-D4BD-422C-9ABE-33718016D669}"/>
              </a:ext>
            </a:extLst>
          </p:cNvPr>
          <p:cNvGrpSpPr/>
          <p:nvPr/>
        </p:nvGrpSpPr>
        <p:grpSpPr>
          <a:xfrm>
            <a:off x="9243688" y="5583433"/>
            <a:ext cx="2244094" cy="851379"/>
            <a:chOff x="5762171" y="4289213"/>
            <a:chExt cx="2244094" cy="851379"/>
          </a:xfrm>
        </p:grpSpPr>
        <p:sp>
          <p:nvSpPr>
            <p:cNvPr id="15" name="Rectangle 14">
              <a:extLst>
                <a:ext uri="{FF2B5EF4-FFF2-40B4-BE49-F238E27FC236}">
                  <a16:creationId xmlns:a16="http://schemas.microsoft.com/office/drawing/2014/main" id="{6C88F8BA-D2CA-421A-B8B5-E7E775A0BFD2}"/>
                </a:ext>
              </a:extLst>
            </p:cNvPr>
            <p:cNvSpPr/>
            <p:nvPr/>
          </p:nvSpPr>
          <p:spPr>
            <a:xfrm>
              <a:off x="5762171" y="4289213"/>
              <a:ext cx="2205921" cy="851379"/>
            </a:xfrm>
            <a:prstGeom prst="rect">
              <a:avLst/>
            </a:prstGeom>
            <a:solidFill>
              <a:srgbClr val="2C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BB600606-DA0D-4C16-BC62-476E4FC52BE3}"/>
                </a:ext>
              </a:extLst>
            </p:cNvPr>
            <p:cNvGrpSpPr/>
            <p:nvPr/>
          </p:nvGrpSpPr>
          <p:grpSpPr>
            <a:xfrm>
              <a:off x="5800344" y="4307259"/>
              <a:ext cx="2205921" cy="830997"/>
              <a:chOff x="6307594" y="4457844"/>
              <a:chExt cx="2205921" cy="830997"/>
            </a:xfrm>
          </p:grpSpPr>
          <p:sp>
            <p:nvSpPr>
              <p:cNvPr id="17" name="TextBox 16">
                <a:extLst>
                  <a:ext uri="{FF2B5EF4-FFF2-40B4-BE49-F238E27FC236}">
                    <a16:creationId xmlns:a16="http://schemas.microsoft.com/office/drawing/2014/main" id="{04DC71C0-9FE0-481F-9430-5F612F396D4A}"/>
                  </a:ext>
                </a:extLst>
              </p:cNvPr>
              <p:cNvSpPr txBox="1"/>
              <p:nvPr/>
            </p:nvSpPr>
            <p:spPr>
              <a:xfrm>
                <a:off x="6307594" y="4457844"/>
                <a:ext cx="2205921" cy="830997"/>
              </a:xfrm>
              <a:prstGeom prst="rect">
                <a:avLst/>
              </a:prstGeom>
              <a:noFill/>
            </p:spPr>
            <p:txBody>
              <a:bodyPr wrap="square" rtlCol="0">
                <a:spAutoFit/>
              </a:bodyPr>
              <a:lstStyle/>
              <a:p>
                <a:r>
                  <a:rPr lang="en-US" sz="4800" dirty="0">
                    <a:solidFill>
                      <a:schemeClr val="bg1"/>
                    </a:solidFill>
                    <a:latin typeface="Work Sans SemiBold" pitchFamily="2" charset="0"/>
                  </a:rPr>
                  <a:t>$200.</a:t>
                </a:r>
              </a:p>
            </p:txBody>
          </p:sp>
          <p:sp>
            <p:nvSpPr>
              <p:cNvPr id="18" name="TextBox 17">
                <a:extLst>
                  <a:ext uri="{FF2B5EF4-FFF2-40B4-BE49-F238E27FC236}">
                    <a16:creationId xmlns:a16="http://schemas.microsoft.com/office/drawing/2014/main" id="{958D6499-DC55-4ADE-9ACC-F8FE9C6622BE}"/>
                  </a:ext>
                </a:extLst>
              </p:cNvPr>
              <p:cNvSpPr txBox="1"/>
              <p:nvPr/>
            </p:nvSpPr>
            <p:spPr>
              <a:xfrm>
                <a:off x="7897207" y="4496155"/>
                <a:ext cx="578136" cy="369332"/>
              </a:xfrm>
              <a:prstGeom prst="rect">
                <a:avLst/>
              </a:prstGeom>
              <a:noFill/>
            </p:spPr>
            <p:txBody>
              <a:bodyPr wrap="square" rtlCol="0">
                <a:spAutoFit/>
              </a:bodyPr>
              <a:lstStyle/>
              <a:p>
                <a:pPr algn="ctr"/>
                <a:r>
                  <a:rPr lang="en-US" dirty="0">
                    <a:solidFill>
                      <a:schemeClr val="bg1"/>
                    </a:solidFill>
                    <a:latin typeface="Work Sans SemiBold" pitchFamily="2" charset="0"/>
                  </a:rPr>
                  <a:t>00</a:t>
                </a:r>
              </a:p>
            </p:txBody>
          </p:sp>
        </p:grpSp>
      </p:grpSp>
    </p:spTree>
    <p:extLst>
      <p:ext uri="{BB962C8B-B14F-4D97-AF65-F5344CB8AC3E}">
        <p14:creationId xmlns:p14="http://schemas.microsoft.com/office/powerpoint/2010/main" val="2474230833"/>
      </p:ext>
    </p:extLst>
  </p:cSld>
  <p:clrMapOvr>
    <a:masterClrMapping/>
  </p:clrMapOvr>
  <p:transition spd="slow" advTm="7631">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ppt_x"/>
                                          </p:val>
                                        </p:tav>
                                        <p:tav tm="100000">
                                          <p:val>
                                            <p:strVal val="#ppt_x"/>
                                          </p:val>
                                        </p:tav>
                                      </p:tavLst>
                                    </p:anim>
                                    <p:anim calcmode="lin" valueType="num">
                                      <p:cBhvr additive="base">
                                        <p:cTn id="8" dur="20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2000" fill="hold"/>
                                        <p:tgtEl>
                                          <p:spTgt spid="12"/>
                                        </p:tgtEl>
                                        <p:attrNameLst>
                                          <p:attrName>ppt_x</p:attrName>
                                        </p:attrNameLst>
                                      </p:cBhvr>
                                      <p:tavLst>
                                        <p:tav tm="0">
                                          <p:val>
                                            <p:strVal val="#ppt_x"/>
                                          </p:val>
                                        </p:tav>
                                        <p:tav tm="100000">
                                          <p:val>
                                            <p:strVal val="#ppt_x"/>
                                          </p:val>
                                        </p:tav>
                                      </p:tavLst>
                                    </p:anim>
                                    <p:anim calcmode="lin" valueType="num">
                                      <p:cBhvr additive="base">
                                        <p:cTn id="12" dur="20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5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2000" fill="hold"/>
                                        <p:tgtEl>
                                          <p:spTgt spid="13"/>
                                        </p:tgtEl>
                                        <p:attrNameLst>
                                          <p:attrName>ppt_x</p:attrName>
                                        </p:attrNameLst>
                                      </p:cBhvr>
                                      <p:tavLst>
                                        <p:tav tm="0">
                                          <p:val>
                                            <p:strVal val="#ppt_x"/>
                                          </p:val>
                                        </p:tav>
                                        <p:tav tm="100000">
                                          <p:val>
                                            <p:strVal val="#ppt_x"/>
                                          </p:val>
                                        </p:tav>
                                      </p:tavLst>
                                    </p:anim>
                                    <p:anim calcmode="lin" valueType="num">
                                      <p:cBhvr additive="base">
                                        <p:cTn id="16" dur="2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7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ppt_x"/>
                                          </p:val>
                                        </p:tav>
                                        <p:tav tm="100000">
                                          <p:val>
                                            <p:strVal val="#ppt_x"/>
                                          </p:val>
                                        </p:tav>
                                      </p:tavLst>
                                    </p:anim>
                                    <p:anim calcmode="lin" valueType="num">
                                      <p:cBhvr additive="base">
                                        <p:cTn id="20" dur="2000" fill="hold"/>
                                        <p:tgtEl>
                                          <p:spTgt spid="1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6" presetClass="emph" presetSubtype="0" decel="100000" fill="hold" nodeType="withEffect">
                                  <p:stCondLst>
                                    <p:cond delay="0"/>
                                  </p:stCondLst>
                                  <p:childTnLst>
                                    <p:animScale>
                                      <p:cBhvr>
                                        <p:cTn id="25" dur="8000" fill="hold"/>
                                        <p:tgtEl>
                                          <p:spTgt spid="10"/>
                                        </p:tgtEl>
                                      </p:cBhvr>
                                      <p:by x="85000" y="85000"/>
                                    </p:animScale>
                                  </p:childTnLst>
                                </p:cTn>
                              </p:par>
                              <p:par>
                                <p:cTn id="26" presetID="6" presetClass="emph" presetSubtype="0" accel="48000" decel="52000" autoRev="1" fill="hold" nodeType="withEffect">
                                  <p:stCondLst>
                                    <p:cond delay="0"/>
                                  </p:stCondLst>
                                  <p:childTnLst>
                                    <p:animScale>
                                      <p:cBhvr>
                                        <p:cTn id="27" dur="30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FE64E8-8375-4F24-86F8-5B15A3575C3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rcRect l="833"/>
          <a:stretch/>
        </p:blipFill>
        <p:spPr>
          <a:xfrm>
            <a:off x="0" y="0"/>
            <a:ext cx="12191999" cy="685756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776" y="2033134"/>
            <a:ext cx="4985046" cy="2791733"/>
          </a:xfrm>
          <a:prstGeom prst="rect">
            <a:avLst/>
          </a:prstGeom>
        </p:spPr>
      </p:pic>
      <p:sp>
        <p:nvSpPr>
          <p:cNvPr id="10" name="TextBox 9">
            <a:extLst>
              <a:ext uri="{FF2B5EF4-FFF2-40B4-BE49-F238E27FC236}">
                <a16:creationId xmlns:a16="http://schemas.microsoft.com/office/drawing/2014/main" id="{54666D65-4B23-4308-ADD1-44015BCBBA6E}"/>
              </a:ext>
            </a:extLst>
          </p:cNvPr>
          <p:cNvSpPr txBox="1"/>
          <p:nvPr/>
        </p:nvSpPr>
        <p:spPr>
          <a:xfrm>
            <a:off x="5618104" y="1593582"/>
            <a:ext cx="6800383" cy="830997"/>
          </a:xfrm>
          <a:prstGeom prst="rect">
            <a:avLst/>
          </a:prstGeom>
          <a:noFill/>
        </p:spPr>
        <p:txBody>
          <a:bodyPr wrap="square" rtlCol="0">
            <a:spAutoFit/>
          </a:bodyPr>
          <a:lstStyle/>
          <a:p>
            <a:r>
              <a:rPr lang="en-US" sz="4800" spc="-300" dirty="0">
                <a:solidFill>
                  <a:srgbClr val="2CEFFF"/>
                </a:solidFill>
                <a:latin typeface="Work Sans SemiBold" pitchFamily="2" charset="0"/>
              </a:rPr>
              <a:t>M79 MOTHERBOARD </a:t>
            </a:r>
          </a:p>
        </p:txBody>
      </p:sp>
      <p:sp>
        <p:nvSpPr>
          <p:cNvPr id="11" name="TextBox 10">
            <a:extLst>
              <a:ext uri="{FF2B5EF4-FFF2-40B4-BE49-F238E27FC236}">
                <a16:creationId xmlns:a16="http://schemas.microsoft.com/office/drawing/2014/main" id="{4ADBC0CF-D6C0-49A4-8678-2BA998859D3E}"/>
              </a:ext>
            </a:extLst>
          </p:cNvPr>
          <p:cNvSpPr txBox="1"/>
          <p:nvPr/>
        </p:nvSpPr>
        <p:spPr>
          <a:xfrm>
            <a:off x="5618104" y="2562726"/>
            <a:ext cx="5722883" cy="461665"/>
          </a:xfrm>
          <a:prstGeom prst="rect">
            <a:avLst/>
          </a:prstGeom>
          <a:noFill/>
        </p:spPr>
        <p:txBody>
          <a:bodyPr wrap="square" rtlCol="0">
            <a:spAutoFit/>
          </a:bodyPr>
          <a:lstStyle/>
          <a:p>
            <a:r>
              <a:rPr lang="en-US" sz="2400" dirty="0">
                <a:solidFill>
                  <a:schemeClr val="bg1">
                    <a:lumMod val="95000"/>
                  </a:schemeClr>
                </a:solidFill>
                <a:latin typeface="Work Sans SemiBold" pitchFamily="2" charset="0"/>
              </a:rPr>
              <a:t>OFFICE STABILITY PRODUCT </a:t>
            </a:r>
          </a:p>
        </p:txBody>
      </p:sp>
      <p:sp>
        <p:nvSpPr>
          <p:cNvPr id="12" name="TextBox 11">
            <a:extLst>
              <a:ext uri="{FF2B5EF4-FFF2-40B4-BE49-F238E27FC236}">
                <a16:creationId xmlns:a16="http://schemas.microsoft.com/office/drawing/2014/main" id="{C40D18D6-771A-486B-9812-2C3B7D5085A1}"/>
              </a:ext>
            </a:extLst>
          </p:cNvPr>
          <p:cNvSpPr txBox="1"/>
          <p:nvPr/>
        </p:nvSpPr>
        <p:spPr>
          <a:xfrm>
            <a:off x="5618103" y="3049994"/>
            <a:ext cx="5094267" cy="1600438"/>
          </a:xfrm>
          <a:prstGeom prst="rect">
            <a:avLst/>
          </a:prstGeom>
          <a:noFill/>
        </p:spPr>
        <p:txBody>
          <a:bodyPr wrap="square" rtlCol="0">
            <a:spAutoFit/>
          </a:bodyPr>
          <a:lstStyle/>
          <a:p>
            <a:r>
              <a:rPr lang="en-US" sz="1400" dirty="0">
                <a:solidFill>
                  <a:schemeClr val="bg1">
                    <a:lumMod val="95000"/>
                  </a:schemeClr>
                </a:solidFill>
                <a:latin typeface="Work Sans Light" pitchFamily="2" charset="0"/>
              </a:rPr>
              <a:t>MSI motherboard maintains the commitment to product stability by introducing Military class III components! In addition to the use of Hi-c CAP, SFC and Solid CAP, MSI now incorporates </a:t>
            </a:r>
            <a:r>
              <a:rPr lang="en-US" sz="1400" dirty="0" err="1">
                <a:solidFill>
                  <a:schemeClr val="bg1">
                    <a:lumMod val="95000"/>
                  </a:schemeClr>
                </a:solidFill>
                <a:latin typeface="Work Sans Light" pitchFamily="2" charset="0"/>
              </a:rPr>
              <a:t>DrMOS</a:t>
            </a:r>
            <a:r>
              <a:rPr lang="en-US" sz="1400" dirty="0">
                <a:solidFill>
                  <a:schemeClr val="bg1">
                    <a:lumMod val="95000"/>
                  </a:schemeClr>
                </a:solidFill>
                <a:latin typeface="Work Sans Light" pitchFamily="2" charset="0"/>
              </a:rPr>
              <a:t> II, the next generation </a:t>
            </a:r>
            <a:r>
              <a:rPr lang="en-US" sz="1400" dirty="0" err="1">
                <a:solidFill>
                  <a:schemeClr val="bg1">
                    <a:lumMod val="95000"/>
                  </a:schemeClr>
                </a:solidFill>
                <a:latin typeface="Work Sans Light" pitchFamily="2" charset="0"/>
              </a:rPr>
              <a:t>DrMOS</a:t>
            </a:r>
            <a:r>
              <a:rPr lang="en-US" sz="1400" dirty="0">
                <a:solidFill>
                  <a:schemeClr val="bg1">
                    <a:lumMod val="95000"/>
                  </a:schemeClr>
                </a:solidFill>
                <a:latin typeface="Work Sans Light" pitchFamily="2" charset="0"/>
              </a:rPr>
              <a:t> that provides an integrated Double Thermal Protection to maximize the lifespan of components.</a:t>
            </a:r>
          </a:p>
        </p:txBody>
      </p:sp>
      <p:grpSp>
        <p:nvGrpSpPr>
          <p:cNvPr id="13" name="Group 12">
            <a:extLst>
              <a:ext uri="{FF2B5EF4-FFF2-40B4-BE49-F238E27FC236}">
                <a16:creationId xmlns:a16="http://schemas.microsoft.com/office/drawing/2014/main" id="{409D773F-6001-44BE-865D-CEE5C85ADD80}"/>
              </a:ext>
            </a:extLst>
          </p:cNvPr>
          <p:cNvGrpSpPr/>
          <p:nvPr/>
        </p:nvGrpSpPr>
        <p:grpSpPr>
          <a:xfrm>
            <a:off x="5618104" y="4685679"/>
            <a:ext cx="2244094" cy="851379"/>
            <a:chOff x="5762171" y="4289213"/>
            <a:chExt cx="2244094" cy="851379"/>
          </a:xfrm>
        </p:grpSpPr>
        <p:sp>
          <p:nvSpPr>
            <p:cNvPr id="14" name="Rectangle 13">
              <a:extLst>
                <a:ext uri="{FF2B5EF4-FFF2-40B4-BE49-F238E27FC236}">
                  <a16:creationId xmlns:a16="http://schemas.microsoft.com/office/drawing/2014/main" id="{5F140C0A-6183-45C5-94E0-25E1264434D3}"/>
                </a:ext>
              </a:extLst>
            </p:cNvPr>
            <p:cNvSpPr/>
            <p:nvPr/>
          </p:nvSpPr>
          <p:spPr>
            <a:xfrm>
              <a:off x="5762171" y="4289213"/>
              <a:ext cx="2205921" cy="851379"/>
            </a:xfrm>
            <a:prstGeom prst="rect">
              <a:avLst/>
            </a:prstGeom>
            <a:solidFill>
              <a:srgbClr val="2C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5D624D33-52EB-4CD6-A056-EBAB733B7AA1}"/>
                </a:ext>
              </a:extLst>
            </p:cNvPr>
            <p:cNvGrpSpPr/>
            <p:nvPr/>
          </p:nvGrpSpPr>
          <p:grpSpPr>
            <a:xfrm>
              <a:off x="5800344" y="4307259"/>
              <a:ext cx="2205921" cy="830997"/>
              <a:chOff x="6307594" y="4457844"/>
              <a:chExt cx="2205921" cy="830997"/>
            </a:xfrm>
          </p:grpSpPr>
          <p:sp>
            <p:nvSpPr>
              <p:cNvPr id="16" name="TextBox 15">
                <a:extLst>
                  <a:ext uri="{FF2B5EF4-FFF2-40B4-BE49-F238E27FC236}">
                    <a16:creationId xmlns:a16="http://schemas.microsoft.com/office/drawing/2014/main" id="{FE980610-7F4F-4FF9-AE6C-57D20F1A5559}"/>
                  </a:ext>
                </a:extLst>
              </p:cNvPr>
              <p:cNvSpPr txBox="1"/>
              <p:nvPr/>
            </p:nvSpPr>
            <p:spPr>
              <a:xfrm>
                <a:off x="6307594" y="4457844"/>
                <a:ext cx="2205921" cy="830997"/>
              </a:xfrm>
              <a:prstGeom prst="rect">
                <a:avLst/>
              </a:prstGeom>
              <a:noFill/>
            </p:spPr>
            <p:txBody>
              <a:bodyPr wrap="square" rtlCol="0">
                <a:spAutoFit/>
              </a:bodyPr>
              <a:lstStyle/>
              <a:p>
                <a:r>
                  <a:rPr lang="en-US" sz="4800" dirty="0">
                    <a:solidFill>
                      <a:schemeClr val="bg1"/>
                    </a:solidFill>
                    <a:latin typeface="Work Sans SemiBold" pitchFamily="2" charset="0"/>
                  </a:rPr>
                  <a:t>$150.</a:t>
                </a:r>
              </a:p>
            </p:txBody>
          </p:sp>
          <p:sp>
            <p:nvSpPr>
              <p:cNvPr id="17" name="TextBox 16">
                <a:extLst>
                  <a:ext uri="{FF2B5EF4-FFF2-40B4-BE49-F238E27FC236}">
                    <a16:creationId xmlns:a16="http://schemas.microsoft.com/office/drawing/2014/main" id="{DACEEEA9-B1E7-41AD-A55B-00FED50B67E5}"/>
                  </a:ext>
                </a:extLst>
              </p:cNvPr>
              <p:cNvSpPr txBox="1"/>
              <p:nvPr/>
            </p:nvSpPr>
            <p:spPr>
              <a:xfrm>
                <a:off x="7897207" y="4496155"/>
                <a:ext cx="578136" cy="369332"/>
              </a:xfrm>
              <a:prstGeom prst="rect">
                <a:avLst/>
              </a:prstGeom>
              <a:noFill/>
            </p:spPr>
            <p:txBody>
              <a:bodyPr wrap="square" rtlCol="0">
                <a:spAutoFit/>
              </a:bodyPr>
              <a:lstStyle/>
              <a:p>
                <a:pPr algn="ctr"/>
                <a:r>
                  <a:rPr lang="en-US" dirty="0">
                    <a:solidFill>
                      <a:schemeClr val="bg1"/>
                    </a:solidFill>
                    <a:latin typeface="Work Sans SemiBold" pitchFamily="2" charset="0"/>
                  </a:rPr>
                  <a:t>00</a:t>
                </a:r>
              </a:p>
            </p:txBody>
          </p:sp>
        </p:grpSp>
      </p:grpSp>
    </p:spTree>
    <p:extLst>
      <p:ext uri="{BB962C8B-B14F-4D97-AF65-F5344CB8AC3E}">
        <p14:creationId xmlns:p14="http://schemas.microsoft.com/office/powerpoint/2010/main" val="2345969318"/>
      </p:ext>
    </p:extLst>
  </p:cSld>
  <p:clrMapOvr>
    <a:masterClrMapping/>
  </p:clrMapOvr>
  <p:transition spd="slow" advTm="746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 presetClass="entr" presetSubtype="2" decel="10000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2000" fill="hold"/>
                                        <p:tgtEl>
                                          <p:spTgt spid="10"/>
                                        </p:tgtEl>
                                        <p:attrNameLst>
                                          <p:attrName>ppt_x</p:attrName>
                                        </p:attrNameLst>
                                      </p:cBhvr>
                                      <p:tavLst>
                                        <p:tav tm="0">
                                          <p:val>
                                            <p:strVal val="1+#ppt_w/2"/>
                                          </p:val>
                                        </p:tav>
                                        <p:tav tm="100000">
                                          <p:val>
                                            <p:strVal val="#ppt_x"/>
                                          </p:val>
                                        </p:tav>
                                      </p:tavLst>
                                    </p:anim>
                                    <p:anim calcmode="lin" valueType="num">
                                      <p:cBhvr additive="base">
                                        <p:cTn id="11" dur="2000" fill="hold"/>
                                        <p:tgtEl>
                                          <p:spTgt spid="10"/>
                                        </p:tgtEl>
                                        <p:attrNameLst>
                                          <p:attrName>ppt_y</p:attrName>
                                        </p:attrNameLst>
                                      </p:cBhvr>
                                      <p:tavLst>
                                        <p:tav tm="0">
                                          <p:val>
                                            <p:strVal val="#ppt_y"/>
                                          </p:val>
                                        </p:tav>
                                        <p:tav tm="100000">
                                          <p:val>
                                            <p:strVal val="#ppt_y"/>
                                          </p:val>
                                        </p:tav>
                                      </p:tavLst>
                                    </p:anim>
                                  </p:childTnLst>
                                </p:cTn>
                              </p:par>
                              <p:par>
                                <p:cTn id="12" presetID="2" presetClass="entr" presetSubtype="2" decel="100000" fill="hold" grpId="0" nodeType="withEffect">
                                  <p:stCondLst>
                                    <p:cond delay="25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2000" fill="hold"/>
                                        <p:tgtEl>
                                          <p:spTgt spid="11"/>
                                        </p:tgtEl>
                                        <p:attrNameLst>
                                          <p:attrName>ppt_x</p:attrName>
                                        </p:attrNameLst>
                                      </p:cBhvr>
                                      <p:tavLst>
                                        <p:tav tm="0">
                                          <p:val>
                                            <p:strVal val="1+#ppt_w/2"/>
                                          </p:val>
                                        </p:tav>
                                        <p:tav tm="100000">
                                          <p:val>
                                            <p:strVal val="#ppt_x"/>
                                          </p:val>
                                        </p:tav>
                                      </p:tavLst>
                                    </p:anim>
                                    <p:anim calcmode="lin" valueType="num">
                                      <p:cBhvr additive="base">
                                        <p:cTn id="15" dur="2000" fill="hold"/>
                                        <p:tgtEl>
                                          <p:spTgt spid="11"/>
                                        </p:tgtEl>
                                        <p:attrNameLst>
                                          <p:attrName>ppt_y</p:attrName>
                                        </p:attrNameLst>
                                      </p:cBhvr>
                                      <p:tavLst>
                                        <p:tav tm="0">
                                          <p:val>
                                            <p:strVal val="#ppt_y"/>
                                          </p:val>
                                        </p:tav>
                                        <p:tav tm="100000">
                                          <p:val>
                                            <p:strVal val="#ppt_y"/>
                                          </p:val>
                                        </p:tav>
                                      </p:tavLst>
                                    </p:anim>
                                  </p:childTnLst>
                                </p:cTn>
                              </p:par>
                              <p:par>
                                <p:cTn id="16" presetID="2" presetClass="entr" presetSubtype="2" decel="100000" fill="hold" grpId="0" nodeType="withEffect">
                                  <p:stCondLst>
                                    <p:cond delay="50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2000" fill="hold"/>
                                        <p:tgtEl>
                                          <p:spTgt spid="12"/>
                                        </p:tgtEl>
                                        <p:attrNameLst>
                                          <p:attrName>ppt_x</p:attrName>
                                        </p:attrNameLst>
                                      </p:cBhvr>
                                      <p:tavLst>
                                        <p:tav tm="0">
                                          <p:val>
                                            <p:strVal val="1+#ppt_w/2"/>
                                          </p:val>
                                        </p:tav>
                                        <p:tav tm="100000">
                                          <p:val>
                                            <p:strVal val="#ppt_x"/>
                                          </p:val>
                                        </p:tav>
                                      </p:tavLst>
                                    </p:anim>
                                    <p:anim calcmode="lin" valueType="num">
                                      <p:cBhvr additive="base">
                                        <p:cTn id="19" dur="2000" fill="hold"/>
                                        <p:tgtEl>
                                          <p:spTgt spid="12"/>
                                        </p:tgtEl>
                                        <p:attrNameLst>
                                          <p:attrName>ppt_y</p:attrName>
                                        </p:attrNameLst>
                                      </p:cBhvr>
                                      <p:tavLst>
                                        <p:tav tm="0">
                                          <p:val>
                                            <p:strVal val="#ppt_y"/>
                                          </p:val>
                                        </p:tav>
                                        <p:tav tm="100000">
                                          <p:val>
                                            <p:strVal val="#ppt_y"/>
                                          </p:val>
                                        </p:tav>
                                      </p:tavLst>
                                    </p:anim>
                                  </p:childTnLst>
                                </p:cTn>
                              </p:par>
                              <p:par>
                                <p:cTn id="20" presetID="2" presetClass="entr" presetSubtype="2" decel="100000" fill="hold" nodeType="withEffect">
                                  <p:stCondLst>
                                    <p:cond delay="75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2000" fill="hold"/>
                                        <p:tgtEl>
                                          <p:spTgt spid="13"/>
                                        </p:tgtEl>
                                        <p:attrNameLst>
                                          <p:attrName>ppt_x</p:attrName>
                                        </p:attrNameLst>
                                      </p:cBhvr>
                                      <p:tavLst>
                                        <p:tav tm="0">
                                          <p:val>
                                            <p:strVal val="1+#ppt_w/2"/>
                                          </p:val>
                                        </p:tav>
                                        <p:tav tm="100000">
                                          <p:val>
                                            <p:strVal val="#ppt_x"/>
                                          </p:val>
                                        </p:tav>
                                      </p:tavLst>
                                    </p:anim>
                                    <p:anim calcmode="lin" valueType="num">
                                      <p:cBhvr additive="base">
                                        <p:cTn id="23" dur="2000" fill="hold"/>
                                        <p:tgtEl>
                                          <p:spTgt spid="13"/>
                                        </p:tgtEl>
                                        <p:attrNameLst>
                                          <p:attrName>ppt_y</p:attrName>
                                        </p:attrNameLst>
                                      </p:cBhvr>
                                      <p:tavLst>
                                        <p:tav tm="0">
                                          <p:val>
                                            <p:strVal val="#ppt_y"/>
                                          </p:val>
                                        </p:tav>
                                        <p:tav tm="100000">
                                          <p:val>
                                            <p:strVal val="#ppt_y"/>
                                          </p:val>
                                        </p:tav>
                                      </p:tavLst>
                                    </p:anim>
                                  </p:childTnLst>
                                </p:cTn>
                              </p:par>
                              <p:par>
                                <p:cTn id="24" presetID="6" presetClass="emph" presetSubtype="0" decel="100000" fill="hold" nodeType="withEffect">
                                  <p:stCondLst>
                                    <p:cond delay="0"/>
                                  </p:stCondLst>
                                  <p:childTnLst>
                                    <p:animScale>
                                      <p:cBhvr>
                                        <p:cTn id="25" dur="8000" fill="hold"/>
                                        <p:tgtEl>
                                          <p:spTgt spid="9"/>
                                        </p:tgtEl>
                                      </p:cBhvr>
                                      <p:by x="85000" y="85000"/>
                                    </p:animScale>
                                  </p:childTnLst>
                                </p:cTn>
                              </p:par>
                              <p:par>
                                <p:cTn id="26" presetID="6" presetClass="emph" presetSubtype="0" accel="48000" decel="52000" autoRev="1" fill="hold" nodeType="withEffect">
                                  <p:stCondLst>
                                    <p:cond delay="0"/>
                                  </p:stCondLst>
                                  <p:childTnLst>
                                    <p:animScale>
                                      <p:cBhvr>
                                        <p:cTn id="27" dur="30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AFC1A4-059C-44FD-9326-1D26C48763A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206"/>
            <a:ext cx="12192000" cy="6855587"/>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80162" y="1047750"/>
            <a:ext cx="4762500" cy="4762500"/>
          </a:xfrm>
          <a:prstGeom prst="rect">
            <a:avLst/>
          </a:prstGeom>
        </p:spPr>
      </p:pic>
      <p:sp>
        <p:nvSpPr>
          <p:cNvPr id="18" name="TextBox 17">
            <a:extLst>
              <a:ext uri="{FF2B5EF4-FFF2-40B4-BE49-F238E27FC236}">
                <a16:creationId xmlns:a16="http://schemas.microsoft.com/office/drawing/2014/main" id="{B8D281F4-BFEC-4476-AE3E-02342B581ED0}"/>
              </a:ext>
            </a:extLst>
          </p:cNvPr>
          <p:cNvSpPr txBox="1"/>
          <p:nvPr/>
        </p:nvSpPr>
        <p:spPr>
          <a:xfrm>
            <a:off x="373117" y="1593582"/>
            <a:ext cx="5722883" cy="830997"/>
          </a:xfrm>
          <a:prstGeom prst="rect">
            <a:avLst/>
          </a:prstGeom>
          <a:noFill/>
        </p:spPr>
        <p:txBody>
          <a:bodyPr wrap="square" rtlCol="0">
            <a:spAutoFit/>
          </a:bodyPr>
          <a:lstStyle/>
          <a:p>
            <a:pPr algn="r"/>
            <a:r>
              <a:rPr lang="en-US" sz="4800" spc="-300" dirty="0">
                <a:solidFill>
                  <a:srgbClr val="2CEFFF"/>
                </a:solidFill>
                <a:latin typeface="Work Sans SemiBold" pitchFamily="2" charset="0"/>
              </a:rPr>
              <a:t>LD-16S CPU FAN </a:t>
            </a:r>
          </a:p>
        </p:txBody>
      </p:sp>
      <p:sp>
        <p:nvSpPr>
          <p:cNvPr id="19" name="TextBox 18">
            <a:extLst>
              <a:ext uri="{FF2B5EF4-FFF2-40B4-BE49-F238E27FC236}">
                <a16:creationId xmlns:a16="http://schemas.microsoft.com/office/drawing/2014/main" id="{EFFF8254-A746-44DB-B07F-1DCF4A184F7E}"/>
              </a:ext>
            </a:extLst>
          </p:cNvPr>
          <p:cNvSpPr txBox="1"/>
          <p:nvPr/>
        </p:nvSpPr>
        <p:spPr>
          <a:xfrm>
            <a:off x="373117" y="2511433"/>
            <a:ext cx="5722883" cy="461665"/>
          </a:xfrm>
          <a:prstGeom prst="rect">
            <a:avLst/>
          </a:prstGeom>
          <a:noFill/>
        </p:spPr>
        <p:txBody>
          <a:bodyPr wrap="square" rtlCol="0">
            <a:spAutoFit/>
          </a:bodyPr>
          <a:lstStyle/>
          <a:p>
            <a:pPr algn="r"/>
            <a:r>
              <a:rPr lang="en-US" sz="2400" dirty="0">
                <a:solidFill>
                  <a:schemeClr val="bg1">
                    <a:lumMod val="95000"/>
                  </a:schemeClr>
                </a:solidFill>
                <a:latin typeface="Work Sans SemiBold" pitchFamily="2" charset="0"/>
              </a:rPr>
              <a:t>LD-16S CPU FAN </a:t>
            </a:r>
          </a:p>
        </p:txBody>
      </p:sp>
      <p:sp>
        <p:nvSpPr>
          <p:cNvPr id="20" name="TextBox 19">
            <a:extLst>
              <a:ext uri="{FF2B5EF4-FFF2-40B4-BE49-F238E27FC236}">
                <a16:creationId xmlns:a16="http://schemas.microsoft.com/office/drawing/2014/main" id="{14D4EF0C-8B1B-408C-9352-76B1793E7017}"/>
              </a:ext>
            </a:extLst>
          </p:cNvPr>
          <p:cNvSpPr txBox="1"/>
          <p:nvPr/>
        </p:nvSpPr>
        <p:spPr>
          <a:xfrm>
            <a:off x="914197" y="3059952"/>
            <a:ext cx="5181803" cy="1384995"/>
          </a:xfrm>
          <a:prstGeom prst="rect">
            <a:avLst/>
          </a:prstGeom>
          <a:noFill/>
        </p:spPr>
        <p:txBody>
          <a:bodyPr wrap="square" rtlCol="0">
            <a:spAutoFit/>
          </a:bodyPr>
          <a:lstStyle/>
          <a:p>
            <a:pPr algn="r"/>
            <a:r>
              <a:rPr lang="en-US" sz="1400" dirty="0">
                <a:solidFill>
                  <a:schemeClr val="bg1">
                    <a:lumMod val="95000"/>
                  </a:schemeClr>
                </a:solidFill>
                <a:latin typeface="Work Sans Light" pitchFamily="2" charset="0"/>
              </a:rPr>
              <a:t>The LD-16S CPU FAN is the latest 12cm model of classic LD-series single tower  CPU coolers, which have received more than 400 awards and recommendations from the international press. The S-version 45mm slim shape guarantees 100% compatibility with tall RAM modules and at the same time.</a:t>
            </a:r>
          </a:p>
        </p:txBody>
      </p:sp>
      <p:grpSp>
        <p:nvGrpSpPr>
          <p:cNvPr id="21" name="Group 20">
            <a:extLst>
              <a:ext uri="{FF2B5EF4-FFF2-40B4-BE49-F238E27FC236}">
                <a16:creationId xmlns:a16="http://schemas.microsoft.com/office/drawing/2014/main" id="{C2E1E4EF-CE04-46FF-8B5E-10ED424492F8}"/>
              </a:ext>
            </a:extLst>
          </p:cNvPr>
          <p:cNvGrpSpPr/>
          <p:nvPr/>
        </p:nvGrpSpPr>
        <p:grpSpPr>
          <a:xfrm>
            <a:off x="3788405" y="4531801"/>
            <a:ext cx="2269422" cy="851379"/>
            <a:chOff x="5698670" y="4289213"/>
            <a:chExt cx="2269422" cy="851379"/>
          </a:xfrm>
        </p:grpSpPr>
        <p:sp>
          <p:nvSpPr>
            <p:cNvPr id="22" name="Rectangle 21">
              <a:extLst>
                <a:ext uri="{FF2B5EF4-FFF2-40B4-BE49-F238E27FC236}">
                  <a16:creationId xmlns:a16="http://schemas.microsoft.com/office/drawing/2014/main" id="{DC302B42-61CB-4D08-AE26-466B508E10C8}"/>
                </a:ext>
              </a:extLst>
            </p:cNvPr>
            <p:cNvSpPr/>
            <p:nvPr/>
          </p:nvSpPr>
          <p:spPr>
            <a:xfrm>
              <a:off x="5762171" y="4289213"/>
              <a:ext cx="2205921" cy="851379"/>
            </a:xfrm>
            <a:prstGeom prst="rect">
              <a:avLst/>
            </a:prstGeom>
            <a:solidFill>
              <a:srgbClr val="2C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8DEA6A35-DAF5-471E-A974-81B0805E8259}"/>
                </a:ext>
              </a:extLst>
            </p:cNvPr>
            <p:cNvGrpSpPr/>
            <p:nvPr/>
          </p:nvGrpSpPr>
          <p:grpSpPr>
            <a:xfrm>
              <a:off x="5698670" y="4307259"/>
              <a:ext cx="2256723" cy="830997"/>
              <a:chOff x="6205920" y="4457844"/>
              <a:chExt cx="2256723" cy="830997"/>
            </a:xfrm>
          </p:grpSpPr>
          <p:sp>
            <p:nvSpPr>
              <p:cNvPr id="24" name="TextBox 23">
                <a:extLst>
                  <a:ext uri="{FF2B5EF4-FFF2-40B4-BE49-F238E27FC236}">
                    <a16:creationId xmlns:a16="http://schemas.microsoft.com/office/drawing/2014/main" id="{E51EA5ED-1C8B-40DE-9EA7-5E6B2740E027}"/>
                  </a:ext>
                </a:extLst>
              </p:cNvPr>
              <p:cNvSpPr txBox="1"/>
              <p:nvPr/>
            </p:nvSpPr>
            <p:spPr>
              <a:xfrm>
                <a:off x="6205920" y="4457844"/>
                <a:ext cx="2205921" cy="830997"/>
              </a:xfrm>
              <a:prstGeom prst="rect">
                <a:avLst/>
              </a:prstGeom>
              <a:noFill/>
            </p:spPr>
            <p:txBody>
              <a:bodyPr wrap="square" rtlCol="0">
                <a:spAutoFit/>
              </a:bodyPr>
              <a:lstStyle/>
              <a:p>
                <a:pPr algn="ctr"/>
                <a:r>
                  <a:rPr lang="en-US" sz="4800" dirty="0">
                    <a:solidFill>
                      <a:schemeClr val="bg1"/>
                    </a:solidFill>
                    <a:latin typeface="Work Sans SemiBold" pitchFamily="2" charset="0"/>
                  </a:rPr>
                  <a:t>$70.</a:t>
                </a:r>
              </a:p>
            </p:txBody>
          </p:sp>
          <p:sp>
            <p:nvSpPr>
              <p:cNvPr id="25" name="TextBox 24">
                <a:extLst>
                  <a:ext uri="{FF2B5EF4-FFF2-40B4-BE49-F238E27FC236}">
                    <a16:creationId xmlns:a16="http://schemas.microsoft.com/office/drawing/2014/main" id="{58CFB2EA-74A6-4253-ABB8-B809A11E3F77}"/>
                  </a:ext>
                </a:extLst>
              </p:cNvPr>
              <p:cNvSpPr txBox="1"/>
              <p:nvPr/>
            </p:nvSpPr>
            <p:spPr>
              <a:xfrm>
                <a:off x="7884507" y="4496155"/>
                <a:ext cx="578136" cy="369332"/>
              </a:xfrm>
              <a:prstGeom prst="rect">
                <a:avLst/>
              </a:prstGeom>
              <a:noFill/>
            </p:spPr>
            <p:txBody>
              <a:bodyPr wrap="square" rtlCol="0">
                <a:spAutoFit/>
              </a:bodyPr>
              <a:lstStyle/>
              <a:p>
                <a:pPr algn="r"/>
                <a:r>
                  <a:rPr lang="en-US" dirty="0">
                    <a:solidFill>
                      <a:schemeClr val="bg1"/>
                    </a:solidFill>
                    <a:latin typeface="Work Sans SemiBold" pitchFamily="2" charset="0"/>
                  </a:rPr>
                  <a:t>00</a:t>
                </a:r>
              </a:p>
            </p:txBody>
          </p:sp>
        </p:grpSp>
      </p:grpSp>
    </p:spTree>
    <p:extLst>
      <p:ext uri="{BB962C8B-B14F-4D97-AF65-F5344CB8AC3E}">
        <p14:creationId xmlns:p14="http://schemas.microsoft.com/office/powerpoint/2010/main" val="2789264820"/>
      </p:ext>
    </p:extLst>
  </p:cSld>
  <p:clrMapOvr>
    <a:masterClrMapping/>
  </p:clrMapOvr>
  <p:transition spd="slow" advTm="7029">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000" fill="hold"/>
                                        <p:tgtEl>
                                          <p:spTgt spid="18"/>
                                        </p:tgtEl>
                                        <p:attrNameLst>
                                          <p:attrName>ppt_x</p:attrName>
                                        </p:attrNameLst>
                                      </p:cBhvr>
                                      <p:tavLst>
                                        <p:tav tm="0">
                                          <p:val>
                                            <p:strVal val="1+#ppt_w/2"/>
                                          </p:val>
                                        </p:tav>
                                        <p:tav tm="100000">
                                          <p:val>
                                            <p:strVal val="#ppt_x"/>
                                          </p:val>
                                        </p:tav>
                                      </p:tavLst>
                                    </p:anim>
                                    <p:anim calcmode="lin" valueType="num">
                                      <p:cBhvr additive="base">
                                        <p:cTn id="8" dur="20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2000" fill="hold"/>
                                        <p:tgtEl>
                                          <p:spTgt spid="19"/>
                                        </p:tgtEl>
                                        <p:attrNameLst>
                                          <p:attrName>ppt_x</p:attrName>
                                        </p:attrNameLst>
                                      </p:cBhvr>
                                      <p:tavLst>
                                        <p:tav tm="0">
                                          <p:val>
                                            <p:strVal val="1+#ppt_w/2"/>
                                          </p:val>
                                        </p:tav>
                                        <p:tav tm="100000">
                                          <p:val>
                                            <p:strVal val="#ppt_x"/>
                                          </p:val>
                                        </p:tav>
                                      </p:tavLst>
                                    </p:anim>
                                    <p:anim calcmode="lin" valueType="num">
                                      <p:cBhvr additive="base">
                                        <p:cTn id="12" dur="20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2000" fill="hold"/>
                                        <p:tgtEl>
                                          <p:spTgt spid="20"/>
                                        </p:tgtEl>
                                        <p:attrNameLst>
                                          <p:attrName>ppt_x</p:attrName>
                                        </p:attrNameLst>
                                      </p:cBhvr>
                                      <p:tavLst>
                                        <p:tav tm="0">
                                          <p:val>
                                            <p:strVal val="1+#ppt_w/2"/>
                                          </p:val>
                                        </p:tav>
                                        <p:tav tm="100000">
                                          <p:val>
                                            <p:strVal val="#ppt_x"/>
                                          </p:val>
                                        </p:tav>
                                      </p:tavLst>
                                    </p:anim>
                                    <p:anim calcmode="lin" valueType="num">
                                      <p:cBhvr additive="base">
                                        <p:cTn id="16" dur="20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75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2000" fill="hold"/>
                                        <p:tgtEl>
                                          <p:spTgt spid="21"/>
                                        </p:tgtEl>
                                        <p:attrNameLst>
                                          <p:attrName>ppt_x</p:attrName>
                                        </p:attrNameLst>
                                      </p:cBhvr>
                                      <p:tavLst>
                                        <p:tav tm="0">
                                          <p:val>
                                            <p:strVal val="1+#ppt_w/2"/>
                                          </p:val>
                                        </p:tav>
                                        <p:tav tm="100000">
                                          <p:val>
                                            <p:strVal val="#ppt_x"/>
                                          </p:val>
                                        </p:tav>
                                      </p:tavLst>
                                    </p:anim>
                                    <p:anim calcmode="lin" valueType="num">
                                      <p:cBhvr additive="base">
                                        <p:cTn id="20" dur="2000" fill="hold"/>
                                        <p:tgtEl>
                                          <p:spTgt spid="21"/>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125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250" fill="hold"/>
                                        <p:tgtEl>
                                          <p:spTgt spid="9"/>
                                        </p:tgtEl>
                                        <p:attrNameLst>
                                          <p:attrName>ppt_x</p:attrName>
                                        </p:attrNameLst>
                                      </p:cBhvr>
                                      <p:tavLst>
                                        <p:tav tm="0">
                                          <p:val>
                                            <p:strVal val="1+#ppt_w/2"/>
                                          </p:val>
                                        </p:tav>
                                        <p:tav tm="100000">
                                          <p:val>
                                            <p:strVal val="#ppt_x"/>
                                          </p:val>
                                        </p:tav>
                                      </p:tavLst>
                                    </p:anim>
                                    <p:anim calcmode="lin" valueType="num">
                                      <p:cBhvr additive="base">
                                        <p:cTn id="24" dur="1250" fill="hold"/>
                                        <p:tgtEl>
                                          <p:spTgt spid="9"/>
                                        </p:tgtEl>
                                        <p:attrNameLst>
                                          <p:attrName>ppt_y</p:attrName>
                                        </p:attrNameLst>
                                      </p:cBhvr>
                                      <p:tavLst>
                                        <p:tav tm="0">
                                          <p:val>
                                            <p:strVal val="#ppt_y"/>
                                          </p:val>
                                        </p:tav>
                                        <p:tav tm="100000">
                                          <p:val>
                                            <p:strVal val="#ppt_y"/>
                                          </p:val>
                                        </p:tav>
                                      </p:tavLst>
                                    </p:anim>
                                  </p:childTnLst>
                                </p:cTn>
                              </p:par>
                              <p:par>
                                <p:cTn id="25" presetID="6" presetClass="emph" presetSubtype="0" decel="100000" fill="hold" nodeType="withEffect">
                                  <p:stCondLst>
                                    <p:cond delay="0"/>
                                  </p:stCondLst>
                                  <p:childTnLst>
                                    <p:animScale>
                                      <p:cBhvr>
                                        <p:cTn id="26" dur="8000" fill="hold"/>
                                        <p:tgtEl>
                                          <p:spTgt spid="9"/>
                                        </p:tgtEl>
                                      </p:cBhvr>
                                      <p:by x="85000" y="85000"/>
                                    </p:animScale>
                                  </p:childTnLst>
                                </p:cTn>
                              </p:par>
                              <p:par>
                                <p:cTn id="27" presetID="6" presetClass="emph" presetSubtype="0" accel="48000" decel="52000" autoRev="1" fill="hold" nodeType="withEffect">
                                  <p:stCondLst>
                                    <p:cond delay="0"/>
                                  </p:stCondLst>
                                  <p:childTnLst>
                                    <p:animScale>
                                      <p:cBhvr>
                                        <p:cTn id="28" dur="30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2F6DEB-1E32-40D3-AEE8-4ADA6ADBD146}"/>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219"/>
            <a:ext cx="12191999" cy="685756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6005" y="235636"/>
            <a:ext cx="8779991" cy="5853328"/>
          </a:xfrm>
          <a:prstGeom prst="rect">
            <a:avLst/>
          </a:prstGeom>
        </p:spPr>
      </p:pic>
      <p:sp>
        <p:nvSpPr>
          <p:cNvPr id="12" name="TextBox 11">
            <a:extLst>
              <a:ext uri="{FF2B5EF4-FFF2-40B4-BE49-F238E27FC236}">
                <a16:creationId xmlns:a16="http://schemas.microsoft.com/office/drawing/2014/main" id="{23947BB9-F7D8-4ED4-8C9D-0FBA2EB2ABB2}"/>
              </a:ext>
            </a:extLst>
          </p:cNvPr>
          <p:cNvSpPr txBox="1"/>
          <p:nvPr/>
        </p:nvSpPr>
        <p:spPr>
          <a:xfrm>
            <a:off x="1203585" y="4480044"/>
            <a:ext cx="6756942" cy="954107"/>
          </a:xfrm>
          <a:prstGeom prst="rect">
            <a:avLst/>
          </a:prstGeom>
          <a:noFill/>
        </p:spPr>
        <p:txBody>
          <a:bodyPr wrap="square" rtlCol="0">
            <a:spAutoFit/>
          </a:bodyPr>
          <a:lstStyle/>
          <a:p>
            <a:r>
              <a:rPr lang="en-US" sz="1400" dirty="0">
                <a:solidFill>
                  <a:schemeClr val="bg1"/>
                </a:solidFill>
                <a:latin typeface="Work Sans Light" pitchFamily="2" charset="0"/>
              </a:rPr>
              <a:t>FLYFOR, DDR4 memory is designed for high-performance overclocking. The heat spreader is made of pure aluminum for faster heat dissipation, and the performance PCB helps manage heat and provides superior overlocking headroom.</a:t>
            </a:r>
          </a:p>
        </p:txBody>
      </p:sp>
      <p:sp>
        <p:nvSpPr>
          <p:cNvPr id="10" name="TextBox 9">
            <a:extLst>
              <a:ext uri="{FF2B5EF4-FFF2-40B4-BE49-F238E27FC236}">
                <a16:creationId xmlns:a16="http://schemas.microsoft.com/office/drawing/2014/main" id="{7020D702-4D2B-4AB8-95C2-E8743E2FE81A}"/>
              </a:ext>
            </a:extLst>
          </p:cNvPr>
          <p:cNvSpPr txBox="1"/>
          <p:nvPr/>
        </p:nvSpPr>
        <p:spPr>
          <a:xfrm>
            <a:off x="3247590" y="494866"/>
            <a:ext cx="7950802" cy="830997"/>
          </a:xfrm>
          <a:prstGeom prst="rect">
            <a:avLst/>
          </a:prstGeom>
          <a:noFill/>
        </p:spPr>
        <p:txBody>
          <a:bodyPr wrap="square" rtlCol="0">
            <a:spAutoFit/>
          </a:bodyPr>
          <a:lstStyle/>
          <a:p>
            <a:pPr algn="r"/>
            <a:r>
              <a:rPr lang="en-US" sz="4800" spc="-300" dirty="0">
                <a:solidFill>
                  <a:srgbClr val="2CEFFF"/>
                </a:solidFill>
                <a:latin typeface="Work Sans SemiBold" pitchFamily="2" charset="0"/>
              </a:rPr>
              <a:t>FLYFORM DDR4 </a:t>
            </a:r>
          </a:p>
        </p:txBody>
      </p:sp>
      <p:sp>
        <p:nvSpPr>
          <p:cNvPr id="11" name="TextBox 10">
            <a:extLst>
              <a:ext uri="{FF2B5EF4-FFF2-40B4-BE49-F238E27FC236}">
                <a16:creationId xmlns:a16="http://schemas.microsoft.com/office/drawing/2014/main" id="{BD8B500E-5CC6-42C2-B5C2-9693DE97AD87}"/>
              </a:ext>
            </a:extLst>
          </p:cNvPr>
          <p:cNvSpPr txBox="1"/>
          <p:nvPr/>
        </p:nvSpPr>
        <p:spPr>
          <a:xfrm>
            <a:off x="3803021" y="1226298"/>
            <a:ext cx="7395371" cy="461665"/>
          </a:xfrm>
          <a:prstGeom prst="rect">
            <a:avLst/>
          </a:prstGeom>
          <a:noFill/>
        </p:spPr>
        <p:txBody>
          <a:bodyPr wrap="square" rtlCol="0">
            <a:spAutoFit/>
          </a:bodyPr>
          <a:lstStyle/>
          <a:p>
            <a:pPr algn="r"/>
            <a:r>
              <a:rPr lang="en-US" sz="2400" dirty="0">
                <a:solidFill>
                  <a:schemeClr val="bg1"/>
                </a:solidFill>
                <a:latin typeface="Work Sans SemiBold" pitchFamily="2" charset="0"/>
              </a:rPr>
              <a:t>HIGH PERFORMANCE</a:t>
            </a:r>
          </a:p>
        </p:txBody>
      </p:sp>
      <p:grpSp>
        <p:nvGrpSpPr>
          <p:cNvPr id="13" name="Group 12">
            <a:extLst>
              <a:ext uri="{FF2B5EF4-FFF2-40B4-BE49-F238E27FC236}">
                <a16:creationId xmlns:a16="http://schemas.microsoft.com/office/drawing/2014/main" id="{421851BC-A4CE-42B5-AB58-CE42327B0095}"/>
              </a:ext>
            </a:extLst>
          </p:cNvPr>
          <p:cNvGrpSpPr/>
          <p:nvPr/>
        </p:nvGrpSpPr>
        <p:grpSpPr>
          <a:xfrm>
            <a:off x="1203585" y="5583433"/>
            <a:ext cx="2244094" cy="851379"/>
            <a:chOff x="5762171" y="4289213"/>
            <a:chExt cx="2244094" cy="851379"/>
          </a:xfrm>
        </p:grpSpPr>
        <p:sp>
          <p:nvSpPr>
            <p:cNvPr id="14" name="Rectangle 13">
              <a:extLst>
                <a:ext uri="{FF2B5EF4-FFF2-40B4-BE49-F238E27FC236}">
                  <a16:creationId xmlns:a16="http://schemas.microsoft.com/office/drawing/2014/main" id="{B5FA5D55-A754-46BA-B057-F3BEC6933C53}"/>
                </a:ext>
              </a:extLst>
            </p:cNvPr>
            <p:cNvSpPr/>
            <p:nvPr/>
          </p:nvSpPr>
          <p:spPr>
            <a:xfrm>
              <a:off x="5762171" y="4289213"/>
              <a:ext cx="2205921" cy="851379"/>
            </a:xfrm>
            <a:prstGeom prst="rect">
              <a:avLst/>
            </a:prstGeom>
            <a:solidFill>
              <a:srgbClr val="2C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168E7103-CA78-4240-B405-EC0F9485D73D}"/>
                </a:ext>
              </a:extLst>
            </p:cNvPr>
            <p:cNvGrpSpPr/>
            <p:nvPr/>
          </p:nvGrpSpPr>
          <p:grpSpPr>
            <a:xfrm>
              <a:off x="5800344" y="4307259"/>
              <a:ext cx="2205921" cy="830997"/>
              <a:chOff x="6307594" y="4457844"/>
              <a:chExt cx="2205921" cy="830997"/>
            </a:xfrm>
          </p:grpSpPr>
          <p:sp>
            <p:nvSpPr>
              <p:cNvPr id="16" name="TextBox 15">
                <a:extLst>
                  <a:ext uri="{FF2B5EF4-FFF2-40B4-BE49-F238E27FC236}">
                    <a16:creationId xmlns:a16="http://schemas.microsoft.com/office/drawing/2014/main" id="{B30520CC-DC0C-4EC0-B92B-6435D1C31672}"/>
                  </a:ext>
                </a:extLst>
              </p:cNvPr>
              <p:cNvSpPr txBox="1"/>
              <p:nvPr/>
            </p:nvSpPr>
            <p:spPr>
              <a:xfrm>
                <a:off x="6307594" y="4457844"/>
                <a:ext cx="2205921" cy="830997"/>
              </a:xfrm>
              <a:prstGeom prst="rect">
                <a:avLst/>
              </a:prstGeom>
              <a:noFill/>
            </p:spPr>
            <p:txBody>
              <a:bodyPr wrap="square" rtlCol="0">
                <a:spAutoFit/>
              </a:bodyPr>
              <a:lstStyle/>
              <a:p>
                <a:r>
                  <a:rPr lang="en-US" sz="4800" dirty="0">
                    <a:solidFill>
                      <a:schemeClr val="bg1"/>
                    </a:solidFill>
                    <a:latin typeface="Work Sans SemiBold" pitchFamily="2" charset="0"/>
                  </a:rPr>
                  <a:t>$50.</a:t>
                </a:r>
              </a:p>
            </p:txBody>
          </p:sp>
          <p:sp>
            <p:nvSpPr>
              <p:cNvPr id="17" name="TextBox 16">
                <a:extLst>
                  <a:ext uri="{FF2B5EF4-FFF2-40B4-BE49-F238E27FC236}">
                    <a16:creationId xmlns:a16="http://schemas.microsoft.com/office/drawing/2014/main" id="{8E0702F7-BAC3-42A0-86FE-DFD8BAA36AB7}"/>
                  </a:ext>
                </a:extLst>
              </p:cNvPr>
              <p:cNvSpPr txBox="1"/>
              <p:nvPr/>
            </p:nvSpPr>
            <p:spPr>
              <a:xfrm>
                <a:off x="7897207" y="4496155"/>
                <a:ext cx="578136" cy="369332"/>
              </a:xfrm>
              <a:prstGeom prst="rect">
                <a:avLst/>
              </a:prstGeom>
              <a:noFill/>
            </p:spPr>
            <p:txBody>
              <a:bodyPr wrap="square" rtlCol="0">
                <a:spAutoFit/>
              </a:bodyPr>
              <a:lstStyle/>
              <a:p>
                <a:pPr algn="ctr"/>
                <a:r>
                  <a:rPr lang="en-US" dirty="0">
                    <a:solidFill>
                      <a:schemeClr val="bg1"/>
                    </a:solidFill>
                    <a:latin typeface="Work Sans SemiBold" pitchFamily="2" charset="0"/>
                  </a:rPr>
                  <a:t>00</a:t>
                </a:r>
              </a:p>
            </p:txBody>
          </p:sp>
        </p:grpSp>
      </p:grpSp>
    </p:spTree>
    <p:extLst>
      <p:ext uri="{BB962C8B-B14F-4D97-AF65-F5344CB8AC3E}">
        <p14:creationId xmlns:p14="http://schemas.microsoft.com/office/powerpoint/2010/main" val="3951788651"/>
      </p:ext>
    </p:extLst>
  </p:cSld>
  <p:clrMapOvr>
    <a:masterClrMapping/>
  </p:clrMapOvr>
  <p:transition spd="slow" advTm="8403">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000" fill="hold"/>
                                        <p:tgtEl>
                                          <p:spTgt spid="11"/>
                                        </p:tgtEl>
                                        <p:attrNameLst>
                                          <p:attrName>ppt_x</p:attrName>
                                        </p:attrNameLst>
                                      </p:cBhvr>
                                      <p:tavLst>
                                        <p:tav tm="0">
                                          <p:val>
                                            <p:strVal val="#ppt_x"/>
                                          </p:val>
                                        </p:tav>
                                        <p:tav tm="100000">
                                          <p:val>
                                            <p:strVal val="#ppt_x"/>
                                          </p:val>
                                        </p:tav>
                                      </p:tavLst>
                                    </p:anim>
                                    <p:anim calcmode="lin" valueType="num">
                                      <p:cBhvr additive="base">
                                        <p:cTn id="12" dur="20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2000" fill="hold"/>
                                        <p:tgtEl>
                                          <p:spTgt spid="12"/>
                                        </p:tgtEl>
                                        <p:attrNameLst>
                                          <p:attrName>ppt_x</p:attrName>
                                        </p:attrNameLst>
                                      </p:cBhvr>
                                      <p:tavLst>
                                        <p:tav tm="0">
                                          <p:val>
                                            <p:strVal val="#ppt_x"/>
                                          </p:val>
                                        </p:tav>
                                        <p:tav tm="100000">
                                          <p:val>
                                            <p:strVal val="#ppt_x"/>
                                          </p:val>
                                        </p:tav>
                                      </p:tavLst>
                                    </p:anim>
                                    <p:anim calcmode="lin" valueType="num">
                                      <p:cBhvr additive="base">
                                        <p:cTn id="16" dur="2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75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2000" fill="hold"/>
                                        <p:tgtEl>
                                          <p:spTgt spid="13"/>
                                        </p:tgtEl>
                                        <p:attrNameLst>
                                          <p:attrName>ppt_x</p:attrName>
                                        </p:attrNameLst>
                                      </p:cBhvr>
                                      <p:tavLst>
                                        <p:tav tm="0">
                                          <p:val>
                                            <p:strVal val="#ppt_x"/>
                                          </p:val>
                                        </p:tav>
                                        <p:tav tm="100000">
                                          <p:val>
                                            <p:strVal val="#ppt_x"/>
                                          </p:val>
                                        </p:tav>
                                      </p:tavLst>
                                    </p:anim>
                                    <p:anim calcmode="lin" valueType="num">
                                      <p:cBhvr additive="base">
                                        <p:cTn id="20" dur="2000" fill="hold"/>
                                        <p:tgtEl>
                                          <p:spTgt spid="13"/>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125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6" presetClass="emph" presetSubtype="0" decel="100000" fill="hold" nodeType="withEffect">
                                  <p:stCondLst>
                                    <p:cond delay="0"/>
                                  </p:stCondLst>
                                  <p:childTnLst>
                                    <p:animScale>
                                      <p:cBhvr>
                                        <p:cTn id="25" dur="8000" fill="hold"/>
                                        <p:tgtEl>
                                          <p:spTgt spid="9"/>
                                        </p:tgtEl>
                                      </p:cBhvr>
                                      <p:by x="85000" y="85000"/>
                                    </p:animScale>
                                  </p:childTnLst>
                                </p:cTn>
                              </p:par>
                              <p:par>
                                <p:cTn id="26" presetID="6" presetClass="emph" presetSubtype="0" accel="48000" decel="52000" autoRev="1" fill="hold" nodeType="withEffect">
                                  <p:stCondLst>
                                    <p:cond delay="0"/>
                                  </p:stCondLst>
                                  <p:childTnLst>
                                    <p:animScale>
                                      <p:cBhvr>
                                        <p:cTn id="27" dur="30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4D8213-42B2-41DB-849E-3BF2BA9C6234}"/>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219"/>
            <a:ext cx="12191999" cy="685756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570" y="1754841"/>
            <a:ext cx="5084606" cy="3348318"/>
          </a:xfrm>
          <a:prstGeom prst="rect">
            <a:avLst/>
          </a:prstGeom>
        </p:spPr>
      </p:pic>
      <p:sp>
        <p:nvSpPr>
          <p:cNvPr id="10" name="TextBox 9">
            <a:extLst>
              <a:ext uri="{FF2B5EF4-FFF2-40B4-BE49-F238E27FC236}">
                <a16:creationId xmlns:a16="http://schemas.microsoft.com/office/drawing/2014/main" id="{4DC4257D-FB6E-46BB-9333-22DDB76986FA}"/>
              </a:ext>
            </a:extLst>
          </p:cNvPr>
          <p:cNvSpPr txBox="1"/>
          <p:nvPr/>
        </p:nvSpPr>
        <p:spPr>
          <a:xfrm>
            <a:off x="6096000" y="1593582"/>
            <a:ext cx="6800383" cy="830997"/>
          </a:xfrm>
          <a:prstGeom prst="rect">
            <a:avLst/>
          </a:prstGeom>
          <a:noFill/>
        </p:spPr>
        <p:txBody>
          <a:bodyPr wrap="square" rtlCol="0">
            <a:spAutoFit/>
          </a:bodyPr>
          <a:lstStyle/>
          <a:p>
            <a:r>
              <a:rPr lang="en-US" sz="4800" spc="-300" dirty="0">
                <a:solidFill>
                  <a:srgbClr val="2CEFFF"/>
                </a:solidFill>
                <a:latin typeface="Work Sans SemiBold" pitchFamily="2" charset="0"/>
              </a:rPr>
              <a:t>HARD DISK DRIVE </a:t>
            </a:r>
          </a:p>
        </p:txBody>
      </p:sp>
      <p:sp>
        <p:nvSpPr>
          <p:cNvPr id="11" name="TextBox 10">
            <a:extLst>
              <a:ext uri="{FF2B5EF4-FFF2-40B4-BE49-F238E27FC236}">
                <a16:creationId xmlns:a16="http://schemas.microsoft.com/office/drawing/2014/main" id="{049E090F-0225-42F6-95EE-208BF70E02BC}"/>
              </a:ext>
            </a:extLst>
          </p:cNvPr>
          <p:cNvSpPr txBox="1"/>
          <p:nvPr/>
        </p:nvSpPr>
        <p:spPr>
          <a:xfrm>
            <a:off x="6096000" y="2562726"/>
            <a:ext cx="5722883" cy="461665"/>
          </a:xfrm>
          <a:prstGeom prst="rect">
            <a:avLst/>
          </a:prstGeom>
          <a:noFill/>
        </p:spPr>
        <p:txBody>
          <a:bodyPr wrap="square" rtlCol="0">
            <a:spAutoFit/>
          </a:bodyPr>
          <a:lstStyle/>
          <a:p>
            <a:r>
              <a:rPr lang="en-US" sz="2400" dirty="0">
                <a:solidFill>
                  <a:schemeClr val="bg1">
                    <a:lumMod val="95000"/>
                  </a:schemeClr>
                </a:solidFill>
                <a:latin typeface="Work Sans SemiBold" pitchFamily="2" charset="0"/>
              </a:rPr>
              <a:t>PERFORMANCE MOBILE HDD</a:t>
            </a:r>
          </a:p>
        </p:txBody>
      </p:sp>
      <p:sp>
        <p:nvSpPr>
          <p:cNvPr id="12" name="TextBox 11">
            <a:extLst>
              <a:ext uri="{FF2B5EF4-FFF2-40B4-BE49-F238E27FC236}">
                <a16:creationId xmlns:a16="http://schemas.microsoft.com/office/drawing/2014/main" id="{53F942BD-F71B-41CC-B89F-D2017342C5FD}"/>
              </a:ext>
            </a:extLst>
          </p:cNvPr>
          <p:cNvSpPr txBox="1"/>
          <p:nvPr/>
        </p:nvSpPr>
        <p:spPr>
          <a:xfrm>
            <a:off x="6095999" y="3162538"/>
            <a:ext cx="5094267" cy="1384995"/>
          </a:xfrm>
          <a:prstGeom prst="rect">
            <a:avLst/>
          </a:prstGeom>
          <a:noFill/>
        </p:spPr>
        <p:txBody>
          <a:bodyPr wrap="square" rtlCol="0">
            <a:spAutoFit/>
          </a:bodyPr>
          <a:lstStyle/>
          <a:p>
            <a:r>
              <a:rPr lang="en-US" sz="1400" dirty="0">
                <a:solidFill>
                  <a:schemeClr val="bg1">
                    <a:lumMod val="95000"/>
                  </a:schemeClr>
                </a:solidFill>
                <a:latin typeface="Work Sans SemiBold" pitchFamily="2" charset="0"/>
              </a:rPr>
              <a:t>Sophisticated performance-enhancing features deliver the speed you need for demanding applications like photo and video editing and internet gaming. High performance, high capacity, high reliability and cutting-edge technology; the ideal drive for those who demand the best.</a:t>
            </a:r>
          </a:p>
        </p:txBody>
      </p:sp>
      <p:grpSp>
        <p:nvGrpSpPr>
          <p:cNvPr id="13" name="Group 12">
            <a:extLst>
              <a:ext uri="{FF2B5EF4-FFF2-40B4-BE49-F238E27FC236}">
                <a16:creationId xmlns:a16="http://schemas.microsoft.com/office/drawing/2014/main" id="{31A27A57-4BDF-447C-A97B-1787660DCFEB}"/>
              </a:ext>
            </a:extLst>
          </p:cNvPr>
          <p:cNvGrpSpPr/>
          <p:nvPr/>
        </p:nvGrpSpPr>
        <p:grpSpPr>
          <a:xfrm>
            <a:off x="6096000" y="4685679"/>
            <a:ext cx="2244094" cy="851379"/>
            <a:chOff x="5762171" y="4289213"/>
            <a:chExt cx="2244094" cy="851379"/>
          </a:xfrm>
        </p:grpSpPr>
        <p:sp>
          <p:nvSpPr>
            <p:cNvPr id="14" name="Rectangle 13">
              <a:extLst>
                <a:ext uri="{FF2B5EF4-FFF2-40B4-BE49-F238E27FC236}">
                  <a16:creationId xmlns:a16="http://schemas.microsoft.com/office/drawing/2014/main" id="{091FBED3-431A-4935-ACD4-8F60C09F857F}"/>
                </a:ext>
              </a:extLst>
            </p:cNvPr>
            <p:cNvSpPr/>
            <p:nvPr/>
          </p:nvSpPr>
          <p:spPr>
            <a:xfrm>
              <a:off x="5762171" y="4289213"/>
              <a:ext cx="2205921" cy="851379"/>
            </a:xfrm>
            <a:prstGeom prst="rect">
              <a:avLst/>
            </a:prstGeom>
            <a:solidFill>
              <a:srgbClr val="2C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EA7BEEC-93D9-4F74-9F1B-04F744755CBA}"/>
                </a:ext>
              </a:extLst>
            </p:cNvPr>
            <p:cNvGrpSpPr/>
            <p:nvPr/>
          </p:nvGrpSpPr>
          <p:grpSpPr>
            <a:xfrm>
              <a:off x="5800344" y="4307259"/>
              <a:ext cx="2205921" cy="830997"/>
              <a:chOff x="6307594" y="4457844"/>
              <a:chExt cx="2205921" cy="830997"/>
            </a:xfrm>
          </p:grpSpPr>
          <p:sp>
            <p:nvSpPr>
              <p:cNvPr id="16" name="TextBox 15">
                <a:extLst>
                  <a:ext uri="{FF2B5EF4-FFF2-40B4-BE49-F238E27FC236}">
                    <a16:creationId xmlns:a16="http://schemas.microsoft.com/office/drawing/2014/main" id="{F118CA4B-0FA1-4EC8-A468-AF8E176CB656}"/>
                  </a:ext>
                </a:extLst>
              </p:cNvPr>
              <p:cNvSpPr txBox="1"/>
              <p:nvPr/>
            </p:nvSpPr>
            <p:spPr>
              <a:xfrm>
                <a:off x="6307594" y="4457844"/>
                <a:ext cx="2205921" cy="830997"/>
              </a:xfrm>
              <a:prstGeom prst="rect">
                <a:avLst/>
              </a:prstGeom>
              <a:noFill/>
            </p:spPr>
            <p:txBody>
              <a:bodyPr wrap="square" rtlCol="0">
                <a:spAutoFit/>
              </a:bodyPr>
              <a:lstStyle/>
              <a:p>
                <a:r>
                  <a:rPr lang="en-US" sz="4800" dirty="0">
                    <a:solidFill>
                      <a:schemeClr val="bg1"/>
                    </a:solidFill>
                    <a:latin typeface="Work Sans SemiBold" pitchFamily="2" charset="0"/>
                  </a:rPr>
                  <a:t>$200.</a:t>
                </a:r>
              </a:p>
            </p:txBody>
          </p:sp>
          <p:sp>
            <p:nvSpPr>
              <p:cNvPr id="17" name="TextBox 16">
                <a:extLst>
                  <a:ext uri="{FF2B5EF4-FFF2-40B4-BE49-F238E27FC236}">
                    <a16:creationId xmlns:a16="http://schemas.microsoft.com/office/drawing/2014/main" id="{0F2C2941-65FA-44A6-85A9-78C826A12395}"/>
                  </a:ext>
                </a:extLst>
              </p:cNvPr>
              <p:cNvSpPr txBox="1"/>
              <p:nvPr/>
            </p:nvSpPr>
            <p:spPr>
              <a:xfrm>
                <a:off x="7897207" y="4496155"/>
                <a:ext cx="578136" cy="369332"/>
              </a:xfrm>
              <a:prstGeom prst="rect">
                <a:avLst/>
              </a:prstGeom>
              <a:noFill/>
            </p:spPr>
            <p:txBody>
              <a:bodyPr wrap="square" rtlCol="0">
                <a:spAutoFit/>
              </a:bodyPr>
              <a:lstStyle/>
              <a:p>
                <a:pPr algn="ctr"/>
                <a:r>
                  <a:rPr lang="en-US" dirty="0">
                    <a:solidFill>
                      <a:schemeClr val="bg1"/>
                    </a:solidFill>
                    <a:latin typeface="Work Sans SemiBold" pitchFamily="2" charset="0"/>
                  </a:rPr>
                  <a:t>00</a:t>
                </a:r>
              </a:p>
            </p:txBody>
          </p:sp>
        </p:grpSp>
      </p:grpSp>
    </p:spTree>
    <p:extLst>
      <p:ext uri="{BB962C8B-B14F-4D97-AF65-F5344CB8AC3E}">
        <p14:creationId xmlns:p14="http://schemas.microsoft.com/office/powerpoint/2010/main" val="1098676592"/>
      </p:ext>
    </p:extLst>
  </p:cSld>
  <p:clrMapOvr>
    <a:masterClrMapping/>
  </p:clrMapOvr>
  <p:transition spd="slow" advTm="7838">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1+#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000" fill="hold"/>
                                        <p:tgtEl>
                                          <p:spTgt spid="11"/>
                                        </p:tgtEl>
                                        <p:attrNameLst>
                                          <p:attrName>ppt_x</p:attrName>
                                        </p:attrNameLst>
                                      </p:cBhvr>
                                      <p:tavLst>
                                        <p:tav tm="0">
                                          <p:val>
                                            <p:strVal val="1+#ppt_w/2"/>
                                          </p:val>
                                        </p:tav>
                                        <p:tav tm="100000">
                                          <p:val>
                                            <p:strVal val="#ppt_x"/>
                                          </p:val>
                                        </p:tav>
                                      </p:tavLst>
                                    </p:anim>
                                    <p:anim calcmode="lin" valueType="num">
                                      <p:cBhvr additive="base">
                                        <p:cTn id="12" dur="2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2000" fill="hold"/>
                                        <p:tgtEl>
                                          <p:spTgt spid="12"/>
                                        </p:tgtEl>
                                        <p:attrNameLst>
                                          <p:attrName>ppt_x</p:attrName>
                                        </p:attrNameLst>
                                      </p:cBhvr>
                                      <p:tavLst>
                                        <p:tav tm="0">
                                          <p:val>
                                            <p:strVal val="1+#ppt_w/2"/>
                                          </p:val>
                                        </p:tav>
                                        <p:tav tm="100000">
                                          <p:val>
                                            <p:strVal val="#ppt_x"/>
                                          </p:val>
                                        </p:tav>
                                      </p:tavLst>
                                    </p:anim>
                                    <p:anim calcmode="lin" valueType="num">
                                      <p:cBhvr additive="base">
                                        <p:cTn id="16" dur="20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75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2000" fill="hold"/>
                                        <p:tgtEl>
                                          <p:spTgt spid="13"/>
                                        </p:tgtEl>
                                        <p:attrNameLst>
                                          <p:attrName>ppt_x</p:attrName>
                                        </p:attrNameLst>
                                      </p:cBhvr>
                                      <p:tavLst>
                                        <p:tav tm="0">
                                          <p:val>
                                            <p:strVal val="1+#ppt_w/2"/>
                                          </p:val>
                                        </p:tav>
                                        <p:tav tm="100000">
                                          <p:val>
                                            <p:strVal val="#ppt_x"/>
                                          </p:val>
                                        </p:tav>
                                      </p:tavLst>
                                    </p:anim>
                                    <p:anim calcmode="lin" valueType="num">
                                      <p:cBhvr additive="base">
                                        <p:cTn id="20" dur="2000" fill="hold"/>
                                        <p:tgtEl>
                                          <p:spTgt spid="13"/>
                                        </p:tgtEl>
                                        <p:attrNameLst>
                                          <p:attrName>ppt_y</p:attrName>
                                        </p:attrNameLst>
                                      </p:cBhvr>
                                      <p:tavLst>
                                        <p:tav tm="0">
                                          <p:val>
                                            <p:strVal val="#ppt_y"/>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6" presetClass="emph" presetSubtype="0" decel="100000" fill="hold" nodeType="withEffect">
                                  <p:stCondLst>
                                    <p:cond delay="0"/>
                                  </p:stCondLst>
                                  <p:childTnLst>
                                    <p:animScale>
                                      <p:cBhvr>
                                        <p:cTn id="25" dur="8000" fill="hold"/>
                                        <p:tgtEl>
                                          <p:spTgt spid="9"/>
                                        </p:tgtEl>
                                      </p:cBhvr>
                                      <p:by x="85000" y="85000"/>
                                    </p:animScale>
                                  </p:childTnLst>
                                </p:cTn>
                              </p:par>
                              <p:par>
                                <p:cTn id="26" presetID="6" presetClass="emph" presetSubtype="0" accel="48000" decel="52000" autoRev="1" fill="hold" nodeType="withEffect">
                                  <p:stCondLst>
                                    <p:cond delay="0"/>
                                  </p:stCondLst>
                                  <p:childTnLst>
                                    <p:animScale>
                                      <p:cBhvr>
                                        <p:cTn id="27" dur="30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47DC15-BD76-4F89-B395-5CC1FF7E445E}"/>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206"/>
            <a:ext cx="12192000" cy="685558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51763">
            <a:off x="5376921" y="1142911"/>
            <a:ext cx="6698765" cy="4572174"/>
          </a:xfrm>
          <a:prstGeom prst="rect">
            <a:avLst/>
          </a:prstGeom>
        </p:spPr>
      </p:pic>
      <p:sp>
        <p:nvSpPr>
          <p:cNvPr id="10" name="TextBox 9">
            <a:extLst>
              <a:ext uri="{FF2B5EF4-FFF2-40B4-BE49-F238E27FC236}">
                <a16:creationId xmlns:a16="http://schemas.microsoft.com/office/drawing/2014/main" id="{47AF3BC0-9E66-4D2C-9041-1BD0F9F85894}"/>
              </a:ext>
            </a:extLst>
          </p:cNvPr>
          <p:cNvSpPr txBox="1"/>
          <p:nvPr/>
        </p:nvSpPr>
        <p:spPr>
          <a:xfrm>
            <a:off x="189184" y="1593582"/>
            <a:ext cx="5722883" cy="830997"/>
          </a:xfrm>
          <a:prstGeom prst="rect">
            <a:avLst/>
          </a:prstGeom>
          <a:noFill/>
        </p:spPr>
        <p:txBody>
          <a:bodyPr wrap="square" rtlCol="0">
            <a:spAutoFit/>
          </a:bodyPr>
          <a:lstStyle/>
          <a:p>
            <a:pPr algn="r"/>
            <a:r>
              <a:rPr lang="en-US" sz="4800" spc="-300" dirty="0">
                <a:solidFill>
                  <a:srgbClr val="2CEFFF"/>
                </a:solidFill>
                <a:latin typeface="Work Sans SemiBold" pitchFamily="2" charset="0"/>
              </a:rPr>
              <a:t>CAPTURE Xa800</a:t>
            </a:r>
          </a:p>
        </p:txBody>
      </p:sp>
      <p:sp>
        <p:nvSpPr>
          <p:cNvPr id="11" name="TextBox 10">
            <a:extLst>
              <a:ext uri="{FF2B5EF4-FFF2-40B4-BE49-F238E27FC236}">
                <a16:creationId xmlns:a16="http://schemas.microsoft.com/office/drawing/2014/main" id="{F62B4428-5008-4F74-89FC-278897676985}"/>
              </a:ext>
            </a:extLst>
          </p:cNvPr>
          <p:cNvSpPr txBox="1"/>
          <p:nvPr/>
        </p:nvSpPr>
        <p:spPr>
          <a:xfrm>
            <a:off x="189184" y="2583248"/>
            <a:ext cx="5722883" cy="461665"/>
          </a:xfrm>
          <a:prstGeom prst="rect">
            <a:avLst/>
          </a:prstGeom>
          <a:noFill/>
        </p:spPr>
        <p:txBody>
          <a:bodyPr wrap="square" rtlCol="0">
            <a:spAutoFit/>
          </a:bodyPr>
          <a:lstStyle/>
          <a:p>
            <a:pPr algn="r"/>
            <a:r>
              <a:rPr lang="en-US" sz="2400" dirty="0">
                <a:solidFill>
                  <a:schemeClr val="bg1">
                    <a:lumMod val="95000"/>
                  </a:schemeClr>
                </a:solidFill>
                <a:latin typeface="Work Sans SemiBold" pitchFamily="2" charset="0"/>
              </a:rPr>
              <a:t>LavD-16S CPU FAN </a:t>
            </a:r>
          </a:p>
        </p:txBody>
      </p:sp>
      <p:sp>
        <p:nvSpPr>
          <p:cNvPr id="12" name="TextBox 11">
            <a:extLst>
              <a:ext uri="{FF2B5EF4-FFF2-40B4-BE49-F238E27FC236}">
                <a16:creationId xmlns:a16="http://schemas.microsoft.com/office/drawing/2014/main" id="{9E3FD29C-30C3-4544-A55A-C8F55F8D38C5}"/>
              </a:ext>
            </a:extLst>
          </p:cNvPr>
          <p:cNvSpPr txBox="1"/>
          <p:nvPr/>
        </p:nvSpPr>
        <p:spPr>
          <a:xfrm>
            <a:off x="730264" y="3076970"/>
            <a:ext cx="5181803" cy="1169551"/>
          </a:xfrm>
          <a:prstGeom prst="rect">
            <a:avLst/>
          </a:prstGeom>
          <a:noFill/>
        </p:spPr>
        <p:txBody>
          <a:bodyPr wrap="square" rtlCol="0">
            <a:spAutoFit/>
          </a:bodyPr>
          <a:lstStyle/>
          <a:p>
            <a:pPr algn="r"/>
            <a:r>
              <a:rPr lang="en-US" sz="1400" dirty="0">
                <a:solidFill>
                  <a:schemeClr val="bg1"/>
                </a:solidFill>
                <a:latin typeface="Work Sans Light" pitchFamily="2" charset="0"/>
              </a:rPr>
              <a:t>X800 Pro boasts Instant, Game view, powering your stream with superior low latency technology. The result? An unbeatable broadcasting experience that awards you absolute, real-time satisfaction. You’re live on Twitch or YouTube in a flash, and it’s never felt more natural. </a:t>
            </a:r>
          </a:p>
        </p:txBody>
      </p:sp>
      <p:grpSp>
        <p:nvGrpSpPr>
          <p:cNvPr id="13" name="Group 12">
            <a:extLst>
              <a:ext uri="{FF2B5EF4-FFF2-40B4-BE49-F238E27FC236}">
                <a16:creationId xmlns:a16="http://schemas.microsoft.com/office/drawing/2014/main" id="{21B50FE8-1C8F-4E99-9B34-C6BD4A0C8809}"/>
              </a:ext>
            </a:extLst>
          </p:cNvPr>
          <p:cNvGrpSpPr/>
          <p:nvPr/>
        </p:nvGrpSpPr>
        <p:grpSpPr>
          <a:xfrm>
            <a:off x="3604472" y="4531801"/>
            <a:ext cx="2269422" cy="851379"/>
            <a:chOff x="5698670" y="4289213"/>
            <a:chExt cx="2269422" cy="851379"/>
          </a:xfrm>
        </p:grpSpPr>
        <p:sp>
          <p:nvSpPr>
            <p:cNvPr id="14" name="Rectangle 13">
              <a:extLst>
                <a:ext uri="{FF2B5EF4-FFF2-40B4-BE49-F238E27FC236}">
                  <a16:creationId xmlns:a16="http://schemas.microsoft.com/office/drawing/2014/main" id="{5B37D361-F4DC-482F-AA66-BC0078537E12}"/>
                </a:ext>
              </a:extLst>
            </p:cNvPr>
            <p:cNvSpPr/>
            <p:nvPr/>
          </p:nvSpPr>
          <p:spPr>
            <a:xfrm>
              <a:off x="5762171" y="4289213"/>
              <a:ext cx="2205921" cy="851379"/>
            </a:xfrm>
            <a:prstGeom prst="rect">
              <a:avLst/>
            </a:prstGeom>
            <a:solidFill>
              <a:srgbClr val="2C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31BFD0E-03D0-46A5-9A61-CD5556D574DB}"/>
                </a:ext>
              </a:extLst>
            </p:cNvPr>
            <p:cNvGrpSpPr/>
            <p:nvPr/>
          </p:nvGrpSpPr>
          <p:grpSpPr>
            <a:xfrm>
              <a:off x="5698670" y="4307259"/>
              <a:ext cx="2256723" cy="830997"/>
              <a:chOff x="6205920" y="4457844"/>
              <a:chExt cx="2256723" cy="830997"/>
            </a:xfrm>
          </p:grpSpPr>
          <p:sp>
            <p:nvSpPr>
              <p:cNvPr id="16" name="TextBox 15">
                <a:extLst>
                  <a:ext uri="{FF2B5EF4-FFF2-40B4-BE49-F238E27FC236}">
                    <a16:creationId xmlns:a16="http://schemas.microsoft.com/office/drawing/2014/main" id="{D380F5C0-E672-4341-95F2-62918D0EAA03}"/>
                  </a:ext>
                </a:extLst>
              </p:cNvPr>
              <p:cNvSpPr txBox="1"/>
              <p:nvPr/>
            </p:nvSpPr>
            <p:spPr>
              <a:xfrm>
                <a:off x="6205920" y="4457844"/>
                <a:ext cx="2205921" cy="830997"/>
              </a:xfrm>
              <a:prstGeom prst="rect">
                <a:avLst/>
              </a:prstGeom>
              <a:noFill/>
            </p:spPr>
            <p:txBody>
              <a:bodyPr wrap="square" rtlCol="0">
                <a:spAutoFit/>
              </a:bodyPr>
              <a:lstStyle/>
              <a:p>
                <a:pPr algn="ctr"/>
                <a:r>
                  <a:rPr lang="en-US" sz="4800" dirty="0">
                    <a:solidFill>
                      <a:schemeClr val="bg1"/>
                    </a:solidFill>
                    <a:latin typeface="Work Sans SemiBold" pitchFamily="2" charset="0"/>
                  </a:rPr>
                  <a:t>$300.</a:t>
                </a:r>
              </a:p>
            </p:txBody>
          </p:sp>
          <p:sp>
            <p:nvSpPr>
              <p:cNvPr id="17" name="TextBox 16">
                <a:extLst>
                  <a:ext uri="{FF2B5EF4-FFF2-40B4-BE49-F238E27FC236}">
                    <a16:creationId xmlns:a16="http://schemas.microsoft.com/office/drawing/2014/main" id="{02BA2C1A-9C2F-4DC6-BD71-DB3A80426172}"/>
                  </a:ext>
                </a:extLst>
              </p:cNvPr>
              <p:cNvSpPr txBox="1"/>
              <p:nvPr/>
            </p:nvSpPr>
            <p:spPr>
              <a:xfrm>
                <a:off x="7884507" y="4496155"/>
                <a:ext cx="578136" cy="369332"/>
              </a:xfrm>
              <a:prstGeom prst="rect">
                <a:avLst/>
              </a:prstGeom>
              <a:noFill/>
            </p:spPr>
            <p:txBody>
              <a:bodyPr wrap="square" rtlCol="0">
                <a:spAutoFit/>
              </a:bodyPr>
              <a:lstStyle/>
              <a:p>
                <a:pPr algn="r"/>
                <a:r>
                  <a:rPr lang="en-US" dirty="0">
                    <a:solidFill>
                      <a:schemeClr val="bg1"/>
                    </a:solidFill>
                    <a:latin typeface="Work Sans SemiBold" pitchFamily="2" charset="0"/>
                  </a:rPr>
                  <a:t>00</a:t>
                </a:r>
              </a:p>
            </p:txBody>
          </p:sp>
        </p:grpSp>
      </p:grpSp>
    </p:spTree>
    <p:extLst>
      <p:ext uri="{BB962C8B-B14F-4D97-AF65-F5344CB8AC3E}">
        <p14:creationId xmlns:p14="http://schemas.microsoft.com/office/powerpoint/2010/main" val="1505699788"/>
      </p:ext>
    </p:extLst>
  </p:cSld>
  <p:clrMapOvr>
    <a:masterClrMapping/>
  </p:clrMapOvr>
  <p:transition spd="slow" advTm="8118">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1+#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000" fill="hold"/>
                                        <p:tgtEl>
                                          <p:spTgt spid="11"/>
                                        </p:tgtEl>
                                        <p:attrNameLst>
                                          <p:attrName>ppt_x</p:attrName>
                                        </p:attrNameLst>
                                      </p:cBhvr>
                                      <p:tavLst>
                                        <p:tav tm="0">
                                          <p:val>
                                            <p:strVal val="1+#ppt_w/2"/>
                                          </p:val>
                                        </p:tav>
                                        <p:tav tm="100000">
                                          <p:val>
                                            <p:strVal val="#ppt_x"/>
                                          </p:val>
                                        </p:tav>
                                      </p:tavLst>
                                    </p:anim>
                                    <p:anim calcmode="lin" valueType="num">
                                      <p:cBhvr additive="base">
                                        <p:cTn id="12" dur="2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2000" fill="hold"/>
                                        <p:tgtEl>
                                          <p:spTgt spid="12"/>
                                        </p:tgtEl>
                                        <p:attrNameLst>
                                          <p:attrName>ppt_x</p:attrName>
                                        </p:attrNameLst>
                                      </p:cBhvr>
                                      <p:tavLst>
                                        <p:tav tm="0">
                                          <p:val>
                                            <p:strVal val="1+#ppt_w/2"/>
                                          </p:val>
                                        </p:tav>
                                        <p:tav tm="100000">
                                          <p:val>
                                            <p:strVal val="#ppt_x"/>
                                          </p:val>
                                        </p:tav>
                                      </p:tavLst>
                                    </p:anim>
                                    <p:anim calcmode="lin" valueType="num">
                                      <p:cBhvr additive="base">
                                        <p:cTn id="16" dur="20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75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2000" fill="hold"/>
                                        <p:tgtEl>
                                          <p:spTgt spid="13"/>
                                        </p:tgtEl>
                                        <p:attrNameLst>
                                          <p:attrName>ppt_x</p:attrName>
                                        </p:attrNameLst>
                                      </p:cBhvr>
                                      <p:tavLst>
                                        <p:tav tm="0">
                                          <p:val>
                                            <p:strVal val="1+#ppt_w/2"/>
                                          </p:val>
                                        </p:tav>
                                        <p:tav tm="100000">
                                          <p:val>
                                            <p:strVal val="#ppt_x"/>
                                          </p:val>
                                        </p:tav>
                                      </p:tavLst>
                                    </p:anim>
                                    <p:anim calcmode="lin" valueType="num">
                                      <p:cBhvr additive="base">
                                        <p:cTn id="20" dur="20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125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250" fill="hold"/>
                                        <p:tgtEl>
                                          <p:spTgt spid="9"/>
                                        </p:tgtEl>
                                        <p:attrNameLst>
                                          <p:attrName>ppt_x</p:attrName>
                                        </p:attrNameLst>
                                      </p:cBhvr>
                                      <p:tavLst>
                                        <p:tav tm="0">
                                          <p:val>
                                            <p:strVal val="1+#ppt_w/2"/>
                                          </p:val>
                                        </p:tav>
                                        <p:tav tm="100000">
                                          <p:val>
                                            <p:strVal val="#ppt_x"/>
                                          </p:val>
                                        </p:tav>
                                      </p:tavLst>
                                    </p:anim>
                                    <p:anim calcmode="lin" valueType="num">
                                      <p:cBhvr additive="base">
                                        <p:cTn id="24" dur="1250" fill="hold"/>
                                        <p:tgtEl>
                                          <p:spTgt spid="9"/>
                                        </p:tgtEl>
                                        <p:attrNameLst>
                                          <p:attrName>ppt_y</p:attrName>
                                        </p:attrNameLst>
                                      </p:cBhvr>
                                      <p:tavLst>
                                        <p:tav tm="0">
                                          <p:val>
                                            <p:strVal val="#ppt_y"/>
                                          </p:val>
                                        </p:tav>
                                        <p:tav tm="100000">
                                          <p:val>
                                            <p:strVal val="#ppt_y"/>
                                          </p:val>
                                        </p:tav>
                                      </p:tavLst>
                                    </p:anim>
                                  </p:childTnLst>
                                </p:cTn>
                              </p:par>
                              <p:par>
                                <p:cTn id="25" presetID="6" presetClass="emph" presetSubtype="0" decel="100000" fill="hold" nodeType="withEffect">
                                  <p:stCondLst>
                                    <p:cond delay="0"/>
                                  </p:stCondLst>
                                  <p:childTnLst>
                                    <p:animScale>
                                      <p:cBhvr>
                                        <p:cTn id="26" dur="8000" fill="hold"/>
                                        <p:tgtEl>
                                          <p:spTgt spid="9"/>
                                        </p:tgtEl>
                                      </p:cBhvr>
                                      <p:by x="85000" y="85000"/>
                                    </p:animScale>
                                  </p:childTnLst>
                                </p:cTn>
                              </p:par>
                              <p:par>
                                <p:cTn id="27" presetID="6" presetClass="emph" presetSubtype="0" accel="48000" decel="52000" autoRev="1" fill="hold" nodeType="withEffect">
                                  <p:stCondLst>
                                    <p:cond delay="0"/>
                                  </p:stCondLst>
                                  <p:childTnLst>
                                    <p:animScale>
                                      <p:cBhvr>
                                        <p:cTn id="28" dur="30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861</Words>
  <Application>Microsoft Office PowerPoint</Application>
  <PresentationFormat>Widescreen</PresentationFormat>
  <Paragraphs>93</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Work Sans</vt:lpstr>
      <vt:lpstr>Arial</vt:lpstr>
      <vt:lpstr>Work Sans Light</vt:lpstr>
      <vt:lpstr>Calibri</vt:lpstr>
      <vt:lpstr>Work Sans SemiBold</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Bram Dupont</cp:lastModifiedBy>
  <cp:revision>63</cp:revision>
  <dcterms:created xsi:type="dcterms:W3CDTF">2019-04-26T21:59:04Z</dcterms:created>
  <dcterms:modified xsi:type="dcterms:W3CDTF">2019-09-20T15:30:34Z</dcterms:modified>
</cp:coreProperties>
</file>